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310" r:id="rId3"/>
    <p:sldId id="261" r:id="rId4"/>
    <p:sldId id="262" r:id="rId5"/>
    <p:sldId id="263" r:id="rId6"/>
    <p:sldId id="303" r:id="rId7"/>
    <p:sldId id="301" r:id="rId8"/>
    <p:sldId id="302" r:id="rId9"/>
    <p:sldId id="321" r:id="rId10"/>
    <p:sldId id="311" r:id="rId11"/>
    <p:sldId id="324" r:id="rId12"/>
    <p:sldId id="335" r:id="rId13"/>
    <p:sldId id="292" r:id="rId14"/>
    <p:sldId id="291" r:id="rId15"/>
    <p:sldId id="320" r:id="rId16"/>
    <p:sldId id="322" r:id="rId17"/>
    <p:sldId id="264" r:id="rId18"/>
    <p:sldId id="309" r:id="rId19"/>
    <p:sldId id="326" r:id="rId20"/>
    <p:sldId id="332" r:id="rId21"/>
    <p:sldId id="267" r:id="rId22"/>
    <p:sldId id="274" r:id="rId23"/>
    <p:sldId id="275" r:id="rId24"/>
    <p:sldId id="276" r:id="rId25"/>
    <p:sldId id="287" r:id="rId26"/>
    <p:sldId id="277" r:id="rId27"/>
    <p:sldId id="285" r:id="rId28"/>
    <p:sldId id="286" r:id="rId29"/>
    <p:sldId id="289" r:id="rId30"/>
    <p:sldId id="307" r:id="rId31"/>
    <p:sldId id="290" r:id="rId32"/>
    <p:sldId id="327" r:id="rId33"/>
    <p:sldId id="328" r:id="rId34"/>
    <p:sldId id="329" r:id="rId35"/>
    <p:sldId id="330" r:id="rId36"/>
    <p:sldId id="331" r:id="rId37"/>
    <p:sldId id="333" r:id="rId38"/>
    <p:sldId id="334" r:id="rId39"/>
    <p:sldId id="268" r:id="rId40"/>
    <p:sldId id="269" r:id="rId41"/>
    <p:sldId id="319" r:id="rId42"/>
    <p:sldId id="265" r:id="rId43"/>
    <p:sldId id="298"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6A2B"/>
    <a:srgbClr val="EC5D33"/>
    <a:srgbClr val="FF9300"/>
    <a:srgbClr val="A4A29D"/>
    <a:srgbClr val="5BBC00"/>
    <a:srgbClr val="222326"/>
    <a:srgbClr val="2E2F33"/>
    <a:srgbClr val="1213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4" autoAdjust="0"/>
    <p:restoredTop sz="92141"/>
  </p:normalViewPr>
  <p:slideViewPr>
    <p:cSldViewPr snapToGrid="0">
      <p:cViewPr varScale="1">
        <p:scale>
          <a:sx n="118" d="100"/>
          <a:sy n="118" d="100"/>
        </p:scale>
        <p:origin x="92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Revenue</a:t>
            </a:r>
            <a:r>
              <a:rPr lang="en-US" baseline="0"/>
              <a:t> (Crs)</a:t>
            </a:r>
            <a:endParaRPr lang="en-US"/>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spPr>
            <a:solidFill>
              <a:schemeClr val="accent2"/>
            </a:solidFill>
            <a:ln>
              <a:noFill/>
            </a:ln>
            <a:effectLst>
              <a:outerShdw blurRad="57150" dist="19050" dir="5400000" algn="ctr" rotWithShape="0">
                <a:srgbClr val="000000">
                  <a:alpha val="63000"/>
                </a:srgbClr>
              </a:outerShdw>
            </a:effectLst>
            <a:scene3d>
              <a:camera prst="orthographicFront"/>
              <a:lightRig rig="threePt" dir="t"/>
            </a:scene3d>
            <a:sp3d>
              <a:bevelT/>
            </a:sp3d>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lt1">
                          <a:lumMod val="85000"/>
                        </a:schemeClr>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0-959B-5743-8CDE-BF2A0C306FC5}"/>
                </c:ext>
              </c:extLst>
            </c:dLbl>
            <c:dLbl>
              <c:idx val="1"/>
              <c:layout>
                <c:manualLayout>
                  <c:x val="-7.2376357056695255E-3"/>
                  <c:y val="-4.5310742407199513E-3"/>
                </c:manualLayout>
              </c:layout>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59B-5743-8CDE-BF2A0C306FC5}"/>
                </c:ext>
              </c:extLst>
            </c:dLbl>
            <c:dLbl>
              <c:idx val="2"/>
              <c:layout>
                <c:manualLayout>
                  <c:x val="0"/>
                  <c:y val="-4.5310742407199513E-3"/>
                </c:manualLayout>
              </c:layout>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59B-5743-8CDE-BF2A0C306FC5}"/>
                </c:ext>
              </c:extLst>
            </c:dLbl>
            <c:dLbl>
              <c:idx val="3"/>
              <c:layout>
                <c:manualLayout>
                  <c:x val="0"/>
                  <c:y val="-1.345964566929142E-2"/>
                </c:manualLayout>
              </c:layout>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59B-5743-8CDE-BF2A0C306FC5}"/>
                </c:ext>
              </c:extLst>
            </c:dLbl>
            <c:dLbl>
              <c:idx val="4"/>
              <c:layout>
                <c:manualLayout>
                  <c:x val="0"/>
                  <c:y val="-8.9953599550056246E-3"/>
                </c:manualLayout>
              </c:layout>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59B-5743-8CDE-BF2A0C306FC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Sheet1!$I$9:$I$13</c:f>
              <c:strCache>
                <c:ptCount val="5"/>
                <c:pt idx="0">
                  <c:v>FY 17-18</c:v>
                </c:pt>
                <c:pt idx="1">
                  <c:v>FY 18-19</c:v>
                </c:pt>
                <c:pt idx="2">
                  <c:v>FY 19-20</c:v>
                </c:pt>
                <c:pt idx="3">
                  <c:v>FY 20-21</c:v>
                </c:pt>
                <c:pt idx="4">
                  <c:v>FY 21-22</c:v>
                </c:pt>
              </c:strCache>
            </c:strRef>
          </c:cat>
          <c:val>
            <c:numRef>
              <c:f>Sheet1!$J$9:$J$13</c:f>
              <c:numCache>
                <c:formatCode>General</c:formatCode>
                <c:ptCount val="5"/>
                <c:pt idx="0">
                  <c:v>0.67</c:v>
                </c:pt>
                <c:pt idx="1">
                  <c:v>36.54</c:v>
                </c:pt>
                <c:pt idx="2">
                  <c:v>34.56</c:v>
                </c:pt>
                <c:pt idx="3">
                  <c:v>24.35</c:v>
                </c:pt>
                <c:pt idx="4">
                  <c:v>41.1</c:v>
                </c:pt>
              </c:numCache>
            </c:numRef>
          </c:val>
          <c:extLst>
            <c:ext xmlns:c16="http://schemas.microsoft.com/office/drawing/2014/chart" uri="{C3380CC4-5D6E-409C-BE32-E72D297353CC}">
              <c16:uniqueId val="{00000005-959B-5743-8CDE-BF2A0C306FC5}"/>
            </c:ext>
          </c:extLst>
        </c:ser>
        <c:dLbls>
          <c:dLblPos val="inEnd"/>
          <c:showLegendKey val="0"/>
          <c:showVal val="1"/>
          <c:showCatName val="0"/>
          <c:showSerName val="0"/>
          <c:showPercent val="0"/>
          <c:showBubbleSize val="0"/>
        </c:dLbls>
        <c:gapWidth val="100"/>
        <c:overlap val="-24"/>
        <c:axId val="1979632015"/>
        <c:axId val="1979611247"/>
      </c:barChart>
      <c:catAx>
        <c:axId val="1979632015"/>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979611247"/>
        <c:crosses val="autoZero"/>
        <c:auto val="1"/>
        <c:lblAlgn val="ctr"/>
        <c:lblOffset val="100"/>
        <c:noMultiLvlLbl val="0"/>
      </c:catAx>
      <c:valAx>
        <c:axId val="1979611247"/>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979632015"/>
        <c:crosses val="autoZero"/>
        <c:crossBetween val="between"/>
      </c:valAx>
      <c:spPr>
        <a:noFill/>
        <a:ln>
          <a:noFill/>
        </a:ln>
        <a:effectLst>
          <a:outerShdw blurRad="50800" dist="38100" dir="2700000" algn="tl" rotWithShape="0">
            <a:prstClr val="black">
              <a:alpha val="40000"/>
            </a:prstClr>
          </a:outerShdw>
          <a:softEdge rad="12700"/>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4">
  <a:schemeClr val="accent4"/>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FA6D915-0135-443F-B422-FDF6DEBF540E}" type="datetimeFigureOut">
              <a:rPr lang="en-GB" smtClean="0"/>
              <a:t>18/07/2023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038AF1C-8077-4966-84C0-BE4564F9CEDA}" type="slidenum">
              <a:rPr lang="en-GB" smtClean="0"/>
              <a:t>‹#›</a:t>
            </a:fld>
            <a:endParaRPr lang="en-GB"/>
          </a:p>
        </p:txBody>
      </p:sp>
    </p:spTree>
    <p:extLst>
      <p:ext uri="{BB962C8B-B14F-4D97-AF65-F5344CB8AC3E}">
        <p14:creationId xmlns:p14="http://schemas.microsoft.com/office/powerpoint/2010/main" val="399682321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FA6D915-0135-443F-B422-FDF6DEBF540E}" type="datetimeFigureOut">
              <a:rPr lang="en-GB" smtClean="0"/>
              <a:t>18/07/2023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038AF1C-8077-4966-84C0-BE4564F9CEDA}" type="slidenum">
              <a:rPr lang="en-GB" smtClean="0"/>
              <a:t>‹#›</a:t>
            </a:fld>
            <a:endParaRPr lang="en-GB"/>
          </a:p>
        </p:txBody>
      </p:sp>
    </p:spTree>
    <p:extLst>
      <p:ext uri="{BB962C8B-B14F-4D97-AF65-F5344CB8AC3E}">
        <p14:creationId xmlns:p14="http://schemas.microsoft.com/office/powerpoint/2010/main" val="269673397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FA6D915-0135-443F-B422-FDF6DEBF540E}" type="datetimeFigureOut">
              <a:rPr lang="en-GB" smtClean="0"/>
              <a:t>18/07/2023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038AF1C-8077-4966-84C0-BE4564F9CEDA}" type="slidenum">
              <a:rPr lang="en-GB" smtClean="0"/>
              <a:t>‹#›</a:t>
            </a:fld>
            <a:endParaRPr lang="en-GB"/>
          </a:p>
        </p:txBody>
      </p:sp>
    </p:spTree>
    <p:extLst>
      <p:ext uri="{BB962C8B-B14F-4D97-AF65-F5344CB8AC3E}">
        <p14:creationId xmlns:p14="http://schemas.microsoft.com/office/powerpoint/2010/main" val="413354719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FA6D915-0135-443F-B422-FDF6DEBF540E}" type="datetimeFigureOut">
              <a:rPr lang="en-GB" smtClean="0"/>
              <a:t>18/07/2023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038AF1C-8077-4966-84C0-BE4564F9CEDA}" type="slidenum">
              <a:rPr lang="en-GB" smtClean="0"/>
              <a:t>‹#›</a:t>
            </a:fld>
            <a:endParaRPr lang="en-GB"/>
          </a:p>
        </p:txBody>
      </p:sp>
    </p:spTree>
    <p:extLst>
      <p:ext uri="{BB962C8B-B14F-4D97-AF65-F5344CB8AC3E}">
        <p14:creationId xmlns:p14="http://schemas.microsoft.com/office/powerpoint/2010/main" val="16496236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A6D915-0135-443F-B422-FDF6DEBF540E}" type="datetimeFigureOut">
              <a:rPr lang="en-GB" smtClean="0"/>
              <a:t>18/07/2023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038AF1C-8077-4966-84C0-BE4564F9CEDA}" type="slidenum">
              <a:rPr lang="en-GB" smtClean="0"/>
              <a:t>‹#›</a:t>
            </a:fld>
            <a:endParaRPr lang="en-GB"/>
          </a:p>
        </p:txBody>
      </p:sp>
    </p:spTree>
    <p:extLst>
      <p:ext uri="{BB962C8B-B14F-4D97-AF65-F5344CB8AC3E}">
        <p14:creationId xmlns:p14="http://schemas.microsoft.com/office/powerpoint/2010/main" val="254903417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FA6D915-0135-443F-B422-FDF6DEBF540E}" type="datetimeFigureOut">
              <a:rPr lang="en-GB" smtClean="0"/>
              <a:t>18/07/2023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038AF1C-8077-4966-84C0-BE4564F9CEDA}" type="slidenum">
              <a:rPr lang="en-GB" smtClean="0"/>
              <a:t>‹#›</a:t>
            </a:fld>
            <a:endParaRPr lang="en-GB"/>
          </a:p>
        </p:txBody>
      </p:sp>
    </p:spTree>
    <p:extLst>
      <p:ext uri="{BB962C8B-B14F-4D97-AF65-F5344CB8AC3E}">
        <p14:creationId xmlns:p14="http://schemas.microsoft.com/office/powerpoint/2010/main" val="344325082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FA6D915-0135-443F-B422-FDF6DEBF540E}" type="datetimeFigureOut">
              <a:rPr lang="en-GB" smtClean="0"/>
              <a:t>18/07/2023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038AF1C-8077-4966-84C0-BE4564F9CEDA}" type="slidenum">
              <a:rPr lang="en-GB" smtClean="0"/>
              <a:t>‹#›</a:t>
            </a:fld>
            <a:endParaRPr lang="en-GB"/>
          </a:p>
        </p:txBody>
      </p:sp>
    </p:spTree>
    <p:extLst>
      <p:ext uri="{BB962C8B-B14F-4D97-AF65-F5344CB8AC3E}">
        <p14:creationId xmlns:p14="http://schemas.microsoft.com/office/powerpoint/2010/main" val="217952340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FA6D915-0135-443F-B422-FDF6DEBF540E}" type="datetimeFigureOut">
              <a:rPr lang="en-GB" smtClean="0"/>
              <a:t>18/07/2023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038AF1C-8077-4966-84C0-BE4564F9CEDA}" type="slidenum">
              <a:rPr lang="en-GB" smtClean="0"/>
              <a:t>‹#›</a:t>
            </a:fld>
            <a:endParaRPr lang="en-GB"/>
          </a:p>
        </p:txBody>
      </p:sp>
    </p:spTree>
    <p:extLst>
      <p:ext uri="{BB962C8B-B14F-4D97-AF65-F5344CB8AC3E}">
        <p14:creationId xmlns:p14="http://schemas.microsoft.com/office/powerpoint/2010/main" val="192914900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A6D915-0135-443F-B422-FDF6DEBF540E}" type="datetimeFigureOut">
              <a:rPr lang="en-GB" smtClean="0"/>
              <a:t>18/07/2023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038AF1C-8077-4966-84C0-BE4564F9CEDA}" type="slidenum">
              <a:rPr lang="en-GB" smtClean="0"/>
              <a:t>‹#›</a:t>
            </a:fld>
            <a:endParaRPr lang="en-GB"/>
          </a:p>
        </p:txBody>
      </p:sp>
    </p:spTree>
    <p:extLst>
      <p:ext uri="{BB962C8B-B14F-4D97-AF65-F5344CB8AC3E}">
        <p14:creationId xmlns:p14="http://schemas.microsoft.com/office/powerpoint/2010/main" val="325759679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A6D915-0135-443F-B422-FDF6DEBF540E}" type="datetimeFigureOut">
              <a:rPr lang="en-GB" smtClean="0"/>
              <a:t>18/07/2023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038AF1C-8077-4966-84C0-BE4564F9CEDA}" type="slidenum">
              <a:rPr lang="en-GB" smtClean="0"/>
              <a:t>‹#›</a:t>
            </a:fld>
            <a:endParaRPr lang="en-GB"/>
          </a:p>
        </p:txBody>
      </p:sp>
    </p:spTree>
    <p:extLst>
      <p:ext uri="{BB962C8B-B14F-4D97-AF65-F5344CB8AC3E}">
        <p14:creationId xmlns:p14="http://schemas.microsoft.com/office/powerpoint/2010/main" val="202564854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A6D915-0135-443F-B422-FDF6DEBF540E}" type="datetimeFigureOut">
              <a:rPr lang="en-GB" smtClean="0"/>
              <a:t>18/07/2023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038AF1C-8077-4966-84C0-BE4564F9CEDA}" type="slidenum">
              <a:rPr lang="en-GB" smtClean="0"/>
              <a:t>‹#›</a:t>
            </a:fld>
            <a:endParaRPr lang="en-GB"/>
          </a:p>
        </p:txBody>
      </p:sp>
    </p:spTree>
    <p:extLst>
      <p:ext uri="{BB962C8B-B14F-4D97-AF65-F5344CB8AC3E}">
        <p14:creationId xmlns:p14="http://schemas.microsoft.com/office/powerpoint/2010/main" val="266805821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A6D915-0135-443F-B422-FDF6DEBF540E}" type="datetimeFigureOut">
              <a:rPr lang="en-GB" smtClean="0"/>
              <a:t>18/07/2023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38AF1C-8077-4966-84C0-BE4564F9CEDA}" type="slidenum">
              <a:rPr lang="en-GB" smtClean="0"/>
              <a:t>‹#›</a:t>
            </a:fld>
            <a:endParaRPr lang="en-GB"/>
          </a:p>
        </p:txBody>
      </p:sp>
    </p:spTree>
    <p:extLst>
      <p:ext uri="{BB962C8B-B14F-4D97-AF65-F5344CB8AC3E}">
        <p14:creationId xmlns:p14="http://schemas.microsoft.com/office/powerpoint/2010/main" val="18306986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slide" Target="slide42.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 Target="slide18.xml"/><Relationship Id="rId5" Type="http://schemas.openxmlformats.org/officeDocument/2006/relationships/slide" Target="slide5.xml"/><Relationship Id="rId4" Type="http://schemas.openxmlformats.org/officeDocument/2006/relationships/slide" Target="slide4.xml"/></Relationships>
</file>

<file path=ppt/slides/_rels/slide10.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image" Target="../media/image3.jpeg"/><Relationship Id="rId7" Type="http://schemas.openxmlformats.org/officeDocument/2006/relationships/slide" Target="slide18.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slide" Target="slide4.xml"/><Relationship Id="rId4" Type="http://schemas.openxmlformats.org/officeDocument/2006/relationships/slide" Target="slide3.xml"/><Relationship Id="rId9" Type="http://schemas.openxmlformats.org/officeDocument/2006/relationships/image" Target="../media/image9.jpeg"/></Relationships>
</file>

<file path=ppt/slides/_rels/slide11.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image" Target="../media/image3.jpeg"/><Relationship Id="rId7" Type="http://schemas.openxmlformats.org/officeDocument/2006/relationships/slide" Target="slide18.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slide" Target="slide4.xml"/><Relationship Id="rId4" Type="http://schemas.openxmlformats.org/officeDocument/2006/relationships/slide" Target="slide3.xml"/><Relationship Id="rId9" Type="http://schemas.openxmlformats.org/officeDocument/2006/relationships/image" Target="../media/image10.jpeg"/></Relationships>
</file>

<file path=ppt/slides/_rels/slide12.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image" Target="../media/image3.jpeg"/><Relationship Id="rId7" Type="http://schemas.openxmlformats.org/officeDocument/2006/relationships/slide" Target="slide18.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slide" Target="slide4.xml"/><Relationship Id="rId4" Type="http://schemas.openxmlformats.org/officeDocument/2006/relationships/slide" Target="slide3.xml"/><Relationship Id="rId9" Type="http://schemas.openxmlformats.org/officeDocument/2006/relationships/image" Target="../media/image11.jpeg"/></Relationships>
</file>

<file path=ppt/slides/_rels/slide13.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image" Target="../media/image3.jpeg"/><Relationship Id="rId7" Type="http://schemas.openxmlformats.org/officeDocument/2006/relationships/slide" Target="slide18.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slide" Target="slide4.xml"/><Relationship Id="rId4" Type="http://schemas.openxmlformats.org/officeDocument/2006/relationships/slide" Target="slide3.xml"/><Relationship Id="rId9" Type="http://schemas.openxmlformats.org/officeDocument/2006/relationships/image" Target="../media/image12.jpeg"/></Relationships>
</file>

<file path=ppt/slides/_rels/slide14.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image" Target="../media/image3.jpeg"/><Relationship Id="rId7" Type="http://schemas.openxmlformats.org/officeDocument/2006/relationships/slide" Target="slide18.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slide" Target="slide4.xml"/><Relationship Id="rId4" Type="http://schemas.openxmlformats.org/officeDocument/2006/relationships/slide" Target="slide3.xml"/><Relationship Id="rId9"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14.png"/><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slide" Target="slide42.xml"/><Relationship Id="rId5" Type="http://schemas.openxmlformats.org/officeDocument/2006/relationships/slide" Target="slide18.xml"/><Relationship Id="rId4" Type="http://schemas.openxmlformats.org/officeDocument/2006/relationships/slide" Target="slide5.xml"/></Relationships>
</file>

<file path=ppt/slides/_rels/slide16.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15.png"/><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slide" Target="slide42.xml"/><Relationship Id="rId5" Type="http://schemas.openxmlformats.org/officeDocument/2006/relationships/slide" Target="slide18.xml"/><Relationship Id="rId4" Type="http://schemas.openxmlformats.org/officeDocument/2006/relationships/slide" Target="slide5.xml"/></Relationships>
</file>

<file path=ppt/slides/_rels/slide17.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image" Target="../media/image3.jpeg"/><Relationship Id="rId7" Type="http://schemas.openxmlformats.org/officeDocument/2006/relationships/slide" Target="slide42.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slide" Target="slide4.xml"/><Relationship Id="rId4" Type="http://schemas.openxmlformats.org/officeDocument/2006/relationships/slide" Target="slide3.xml"/><Relationship Id="rId9" Type="http://schemas.openxmlformats.org/officeDocument/2006/relationships/image" Target="../media/image16.jpeg"/></Relationships>
</file>

<file path=ppt/slides/_rels/slide18.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3.jpeg"/><Relationship Id="rId7" Type="http://schemas.openxmlformats.org/officeDocument/2006/relationships/slide" Target="slide42.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slide" Target="slide4.xml"/><Relationship Id="rId10" Type="http://schemas.openxmlformats.org/officeDocument/2006/relationships/slide" Target="slide40.xml"/><Relationship Id="rId4" Type="http://schemas.openxmlformats.org/officeDocument/2006/relationships/slide" Target="slide3.xml"/><Relationship Id="rId9" Type="http://schemas.openxmlformats.org/officeDocument/2006/relationships/slide" Target="slide13.xml"/></Relationships>
</file>

<file path=ppt/slides/_rels/slide19.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3.jpeg"/><Relationship Id="rId7" Type="http://schemas.openxmlformats.org/officeDocument/2006/relationships/slide" Target="slide42.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slide" Target="slide4.xml"/><Relationship Id="rId4" Type="http://schemas.openxmlformats.org/officeDocument/2006/relationships/slide" Target="slide3.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3.jpeg"/><Relationship Id="rId7" Type="http://schemas.openxmlformats.org/officeDocument/2006/relationships/slide" Target="slide42.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slide" Target="slide4.xml"/><Relationship Id="rId4" Type="http://schemas.openxmlformats.org/officeDocument/2006/relationships/slide" Target="slide3.xml"/></Relationships>
</file>

<file path=ppt/slides/_rels/slide21.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image" Target="../media/image3.jpeg"/><Relationship Id="rId7" Type="http://schemas.openxmlformats.org/officeDocument/2006/relationships/slide" Target="slide5.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3.xml"/><Relationship Id="rId5" Type="http://schemas.openxmlformats.org/officeDocument/2006/relationships/image" Target="../media/image17.jpeg"/><Relationship Id="rId4" Type="http://schemas.openxmlformats.org/officeDocument/2006/relationships/slide" Target="slide4.xml"/></Relationships>
</file>

<file path=ppt/slides/_rels/slide22.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image" Target="../media/image3.jpeg"/><Relationship Id="rId7" Type="http://schemas.openxmlformats.org/officeDocument/2006/relationships/slide" Target="slide5.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3.xml"/><Relationship Id="rId5" Type="http://schemas.openxmlformats.org/officeDocument/2006/relationships/image" Target="../media/image18.jpeg"/><Relationship Id="rId4" Type="http://schemas.openxmlformats.org/officeDocument/2006/relationships/slide" Target="slide4.xml"/></Relationships>
</file>

<file path=ppt/slides/_rels/slide23.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image" Target="../media/image3.jpeg"/><Relationship Id="rId7" Type="http://schemas.openxmlformats.org/officeDocument/2006/relationships/slide" Target="slide5.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3.xml"/><Relationship Id="rId5" Type="http://schemas.openxmlformats.org/officeDocument/2006/relationships/image" Target="../media/image19.jpeg"/><Relationship Id="rId4" Type="http://schemas.openxmlformats.org/officeDocument/2006/relationships/slide" Target="slide4.xml"/></Relationships>
</file>

<file path=ppt/slides/_rels/slide24.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image" Target="../media/image3.jpeg"/><Relationship Id="rId7" Type="http://schemas.openxmlformats.org/officeDocument/2006/relationships/slide" Target="slide5.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3.xml"/><Relationship Id="rId5" Type="http://schemas.openxmlformats.org/officeDocument/2006/relationships/image" Target="../media/image20.jpeg"/><Relationship Id="rId4" Type="http://schemas.openxmlformats.org/officeDocument/2006/relationships/slide" Target="slide4.xml"/></Relationships>
</file>

<file path=ppt/slides/_rels/slide2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3.jpeg"/><Relationship Id="rId7" Type="http://schemas.openxmlformats.org/officeDocument/2006/relationships/slide" Target="slide42.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slide" Target="slide3.xml"/><Relationship Id="rId4" Type="http://schemas.openxmlformats.org/officeDocument/2006/relationships/slide" Target="slide4.xml"/></Relationships>
</file>

<file path=ppt/slides/_rels/slide26.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image" Target="../media/image3.jpeg"/><Relationship Id="rId7" Type="http://schemas.openxmlformats.org/officeDocument/2006/relationships/slide" Target="slide5.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3.xml"/><Relationship Id="rId5" Type="http://schemas.openxmlformats.org/officeDocument/2006/relationships/image" Target="../media/image22.jpeg"/><Relationship Id="rId4" Type="http://schemas.openxmlformats.org/officeDocument/2006/relationships/slide" Target="slide4.xml"/></Relationships>
</file>

<file path=ppt/slides/_rels/slide2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3.jpeg"/><Relationship Id="rId7" Type="http://schemas.openxmlformats.org/officeDocument/2006/relationships/slide" Target="slide42.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slide" Target="slide3.xml"/><Relationship Id="rId4" Type="http://schemas.openxmlformats.org/officeDocument/2006/relationships/slide" Target="slide4.xml"/></Relationships>
</file>

<file path=ppt/slides/_rels/slide2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3.jpeg"/><Relationship Id="rId7" Type="http://schemas.openxmlformats.org/officeDocument/2006/relationships/slide" Target="slide42.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slide" Target="slide3.xml"/><Relationship Id="rId4" Type="http://schemas.openxmlformats.org/officeDocument/2006/relationships/slide" Target="slide4.xml"/></Relationships>
</file>

<file path=ppt/slides/_rels/slide2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3.jpeg"/><Relationship Id="rId7" Type="http://schemas.openxmlformats.org/officeDocument/2006/relationships/slide" Target="slide42.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slide" Target="slide3.xml"/><Relationship Id="rId4" Type="http://schemas.openxmlformats.org/officeDocument/2006/relationships/slide" Target="slide4.xml"/></Relationships>
</file>

<file path=ppt/slides/_rels/slide3.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slide" Target="slide42.xm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 Target="slide18.xml"/><Relationship Id="rId5" Type="http://schemas.openxmlformats.org/officeDocument/2006/relationships/slide" Target="slide5.xml"/><Relationship Id="rId4" Type="http://schemas.openxmlformats.org/officeDocument/2006/relationships/slide" Target="slide4.xml"/></Relationships>
</file>

<file path=ppt/slides/_rels/slide3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jpeg"/><Relationship Id="rId7" Type="http://schemas.openxmlformats.org/officeDocument/2006/relationships/slide" Target="slide42.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slide" Target="slide3.xml"/><Relationship Id="rId4" Type="http://schemas.openxmlformats.org/officeDocument/2006/relationships/slide" Target="slide4.xml"/></Relationships>
</file>

<file path=ppt/slides/_rels/slide3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3.jpeg"/><Relationship Id="rId7" Type="http://schemas.openxmlformats.org/officeDocument/2006/relationships/slide" Target="slide42.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slide" Target="slide3.xml"/><Relationship Id="rId4" Type="http://schemas.openxmlformats.org/officeDocument/2006/relationships/slide" Target="slide4.xml"/></Relationships>
</file>

<file path=ppt/slides/_rels/slide3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3.jpeg"/><Relationship Id="rId7" Type="http://schemas.openxmlformats.org/officeDocument/2006/relationships/slide" Target="slide42.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slide" Target="slide3.xml"/><Relationship Id="rId4" Type="http://schemas.openxmlformats.org/officeDocument/2006/relationships/slide" Target="slide4.xml"/></Relationships>
</file>

<file path=ppt/slides/_rels/slide33.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3.jpeg"/><Relationship Id="rId7" Type="http://schemas.openxmlformats.org/officeDocument/2006/relationships/slide" Target="slide42.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slide" Target="slide3.xml"/><Relationship Id="rId4" Type="http://schemas.openxmlformats.org/officeDocument/2006/relationships/slide" Target="slide4.xml"/></Relationships>
</file>

<file path=ppt/slides/_rels/slide3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3.jpeg"/><Relationship Id="rId7" Type="http://schemas.openxmlformats.org/officeDocument/2006/relationships/slide" Target="slide42.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slide" Target="slide3.xml"/><Relationship Id="rId4" Type="http://schemas.openxmlformats.org/officeDocument/2006/relationships/slide" Target="slide4.xml"/></Relationships>
</file>

<file path=ppt/slides/_rels/slide35.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3.jpeg"/><Relationship Id="rId7" Type="http://schemas.openxmlformats.org/officeDocument/2006/relationships/slide" Target="slide42.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slide" Target="slide3.xml"/><Relationship Id="rId4" Type="http://schemas.openxmlformats.org/officeDocument/2006/relationships/slide" Target="slide4.xml"/></Relationships>
</file>

<file path=ppt/slides/_rels/slide36.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3.jpeg"/><Relationship Id="rId7" Type="http://schemas.openxmlformats.org/officeDocument/2006/relationships/slide" Target="slide42.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slide" Target="slide3.xml"/><Relationship Id="rId4" Type="http://schemas.openxmlformats.org/officeDocument/2006/relationships/slide" Target="slide4.xml"/></Relationships>
</file>

<file path=ppt/slides/_rels/slide3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jpeg"/><Relationship Id="rId7" Type="http://schemas.openxmlformats.org/officeDocument/2006/relationships/slide" Target="slide42.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5.xml"/><Relationship Id="rId11" Type="http://schemas.openxmlformats.org/officeDocument/2006/relationships/image" Target="../media/image36.jpeg"/><Relationship Id="rId5" Type="http://schemas.openxmlformats.org/officeDocument/2006/relationships/slide" Target="slide3.xml"/><Relationship Id="rId10" Type="http://schemas.openxmlformats.org/officeDocument/2006/relationships/image" Target="../media/image35.jpeg"/><Relationship Id="rId4" Type="http://schemas.openxmlformats.org/officeDocument/2006/relationships/slide" Target="slide4.xml"/><Relationship Id="rId9" Type="http://schemas.openxmlformats.org/officeDocument/2006/relationships/image" Target="../media/image34.jpeg"/></Relationships>
</file>

<file path=ppt/slides/_rels/slide38.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jpeg"/><Relationship Id="rId7" Type="http://schemas.openxmlformats.org/officeDocument/2006/relationships/slide" Target="slide42.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slide" Target="slide3.xml"/><Relationship Id="rId10" Type="http://schemas.openxmlformats.org/officeDocument/2006/relationships/image" Target="../media/image39.jpeg"/><Relationship Id="rId4" Type="http://schemas.openxmlformats.org/officeDocument/2006/relationships/slide" Target="slide4.xml"/><Relationship Id="rId9" Type="http://schemas.openxmlformats.org/officeDocument/2006/relationships/image" Target="../media/image38.jpeg"/></Relationships>
</file>

<file path=ppt/slides/_rels/slide39.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slide" Target="slide42.xml"/><Relationship Id="rId12" Type="http://schemas.openxmlformats.org/officeDocument/2006/relationships/image" Target="../media/image44.jpeg"/><Relationship Id="rId2" Type="http://schemas.openxmlformats.org/officeDocument/2006/relationships/slide" Target="slide13.xml"/><Relationship Id="rId1" Type="http://schemas.openxmlformats.org/officeDocument/2006/relationships/slideLayout" Target="../slideLayouts/slideLayout1.xml"/><Relationship Id="rId6" Type="http://schemas.openxmlformats.org/officeDocument/2006/relationships/slide" Target="slide5.xml"/><Relationship Id="rId11" Type="http://schemas.openxmlformats.org/officeDocument/2006/relationships/image" Target="../media/image43.jpeg"/><Relationship Id="rId5" Type="http://schemas.openxmlformats.org/officeDocument/2006/relationships/slide" Target="slide4.xml"/><Relationship Id="rId10" Type="http://schemas.openxmlformats.org/officeDocument/2006/relationships/image" Target="../media/image42.jpeg"/><Relationship Id="rId4" Type="http://schemas.openxmlformats.org/officeDocument/2006/relationships/slide" Target="slide3.xml"/><Relationship Id="rId9" Type="http://schemas.openxmlformats.org/officeDocument/2006/relationships/image" Target="../media/image41.jpe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slide" Target="slide42.xm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 Target="slide18.xml"/><Relationship Id="rId5" Type="http://schemas.openxmlformats.org/officeDocument/2006/relationships/slide" Target="slide5.xml"/><Relationship Id="rId4" Type="http://schemas.openxmlformats.org/officeDocument/2006/relationships/slide" Target="slide4.xml"/></Relationships>
</file>

<file path=ppt/slides/_rels/slide40.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image" Target="../media/image50.jpeg"/><Relationship Id="rId3" Type="http://schemas.openxmlformats.org/officeDocument/2006/relationships/image" Target="../media/image3.jpeg"/><Relationship Id="rId7" Type="http://schemas.openxmlformats.org/officeDocument/2006/relationships/slide" Target="slide42.xml"/><Relationship Id="rId12" Type="http://schemas.openxmlformats.org/officeDocument/2006/relationships/image" Target="../media/image49.jpeg"/><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5.xml"/><Relationship Id="rId11" Type="http://schemas.openxmlformats.org/officeDocument/2006/relationships/image" Target="../media/image48.jpeg"/><Relationship Id="rId5" Type="http://schemas.openxmlformats.org/officeDocument/2006/relationships/slide" Target="slide4.xml"/><Relationship Id="rId10" Type="http://schemas.openxmlformats.org/officeDocument/2006/relationships/image" Target="../media/image47.jpeg"/><Relationship Id="rId4" Type="http://schemas.openxmlformats.org/officeDocument/2006/relationships/slide" Target="slide3.xml"/><Relationship Id="rId9" Type="http://schemas.openxmlformats.org/officeDocument/2006/relationships/image" Target="../media/image46.jpeg"/><Relationship Id="rId14" Type="http://schemas.openxmlformats.org/officeDocument/2006/relationships/image" Target="../media/image51.jpeg"/></Relationships>
</file>

<file path=ppt/slides/_rels/slide4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3.jpeg"/><Relationship Id="rId7" Type="http://schemas.openxmlformats.org/officeDocument/2006/relationships/slide" Target="slide42.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slide" Target="slide3.xml"/><Relationship Id="rId4" Type="http://schemas.openxmlformats.org/officeDocument/2006/relationships/slide" Target="slide4.xml"/></Relationships>
</file>

<file path=ppt/slides/_rels/slide42.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slide" Target="slide42.xml"/><Relationship Id="rId18" Type="http://schemas.openxmlformats.org/officeDocument/2006/relationships/image" Target="../media/image63.png"/><Relationship Id="rId3" Type="http://schemas.microsoft.com/office/2007/relationships/hdphoto" Target="../media/hdphoto1.wdp"/><Relationship Id="rId21" Type="http://schemas.openxmlformats.org/officeDocument/2006/relationships/image" Target="../media/image66.png"/><Relationship Id="rId7" Type="http://schemas.openxmlformats.org/officeDocument/2006/relationships/image" Target="../media/image57.jpeg"/><Relationship Id="rId12" Type="http://schemas.openxmlformats.org/officeDocument/2006/relationships/slide" Target="slide5.xml"/><Relationship Id="rId17" Type="http://schemas.openxmlformats.org/officeDocument/2006/relationships/image" Target="../media/image62.tiff"/><Relationship Id="rId2" Type="http://schemas.openxmlformats.org/officeDocument/2006/relationships/image" Target="../media/image53.png"/><Relationship Id="rId16" Type="http://schemas.openxmlformats.org/officeDocument/2006/relationships/image" Target="../media/image61.jpeg"/><Relationship Id="rId20"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image" Target="../media/image56.jpeg"/><Relationship Id="rId11" Type="http://schemas.openxmlformats.org/officeDocument/2006/relationships/slide" Target="slide3.xml"/><Relationship Id="rId5" Type="http://schemas.openxmlformats.org/officeDocument/2006/relationships/image" Target="../media/image55.jpeg"/><Relationship Id="rId15" Type="http://schemas.openxmlformats.org/officeDocument/2006/relationships/image" Target="../media/image60.png"/><Relationship Id="rId10" Type="http://schemas.openxmlformats.org/officeDocument/2006/relationships/image" Target="../media/image59.png"/><Relationship Id="rId19" Type="http://schemas.openxmlformats.org/officeDocument/2006/relationships/image" Target="../media/image64.png"/><Relationship Id="rId4" Type="http://schemas.openxmlformats.org/officeDocument/2006/relationships/image" Target="../media/image54.jpeg"/><Relationship Id="rId9" Type="http://schemas.openxmlformats.org/officeDocument/2006/relationships/slide" Target="slide4.xml"/><Relationship Id="rId14" Type="http://schemas.openxmlformats.org/officeDocument/2006/relationships/slide" Target="slide18.xml"/></Relationships>
</file>

<file path=ppt/slides/_rels/slide43.xml.rels><?xml version="1.0" encoding="UTF-8" standalone="yes"?>
<Relationships xmlns="http://schemas.openxmlformats.org/package/2006/relationships"><Relationship Id="rId8" Type="http://schemas.openxmlformats.org/officeDocument/2006/relationships/slide" Target="slide18.xml"/><Relationship Id="rId3" Type="http://schemas.microsoft.com/office/2007/relationships/hdphoto" Target="../media/hdphoto1.wdp"/><Relationship Id="rId7" Type="http://schemas.openxmlformats.org/officeDocument/2006/relationships/slide" Target="slide42.xml"/><Relationship Id="rId2"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slide" Target="slide3.xml"/><Relationship Id="rId4" Type="http://schemas.openxmlformats.org/officeDocument/2006/relationships/slide" Target="slide4.xml"/></Relationships>
</file>

<file path=ppt/slides/_rels/slide5.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image" Target="../media/image3.jpeg"/><Relationship Id="rId7" Type="http://schemas.openxmlformats.org/officeDocument/2006/relationships/slide" Target="slide18.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slide" Target="slide4.xml"/><Relationship Id="rId4" Type="http://schemas.openxmlformats.org/officeDocument/2006/relationships/slide" Target="slide3.xml"/><Relationship Id="rId9" Type="http://schemas.openxmlformats.org/officeDocument/2006/relationships/chart" Target="../charts/chart1.xml"/></Relationships>
</file>

<file path=ppt/slides/_rels/slide6.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image" Target="../media/image3.jpeg"/><Relationship Id="rId7" Type="http://schemas.openxmlformats.org/officeDocument/2006/relationships/slide" Target="slide18.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slide" Target="slide4.xml"/><Relationship Id="rId4" Type="http://schemas.openxmlformats.org/officeDocument/2006/relationships/slide" Target="slide3.xml"/><Relationship Id="rId9" Type="http://schemas.openxmlformats.org/officeDocument/2006/relationships/image" Target="../media/image4.jpeg"/></Relationships>
</file>

<file path=ppt/slides/_rels/slide7.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image" Target="../media/image5.jpeg"/><Relationship Id="rId7" Type="http://schemas.openxmlformats.org/officeDocument/2006/relationships/slide" Target="slide18.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slide" Target="slide4.xml"/><Relationship Id="rId4" Type="http://schemas.openxmlformats.org/officeDocument/2006/relationships/slide" Target="slide3.xml"/><Relationship Id="rId9" Type="http://schemas.openxmlformats.org/officeDocument/2006/relationships/image" Target="../media/image6.jpeg"/></Relationships>
</file>

<file path=ppt/slides/_rels/slide8.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image" Target="../media/image3.jpeg"/><Relationship Id="rId7" Type="http://schemas.openxmlformats.org/officeDocument/2006/relationships/slide" Target="slide18.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slide" Target="slide4.xml"/><Relationship Id="rId4" Type="http://schemas.openxmlformats.org/officeDocument/2006/relationships/slide" Target="slide3.xml"/><Relationship Id="rId9" Type="http://schemas.openxmlformats.org/officeDocument/2006/relationships/image" Target="../media/image7.jpeg"/></Relationships>
</file>

<file path=ppt/slides/_rels/slide9.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image" Target="../media/image3.jpeg"/><Relationship Id="rId7" Type="http://schemas.openxmlformats.org/officeDocument/2006/relationships/slide" Target="slide18.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slide" Target="slide4.xml"/><Relationship Id="rId4" Type="http://schemas.openxmlformats.org/officeDocument/2006/relationships/slide" Target="slide3.xml"/><Relationship Id="rId9"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hlinkClick r:id="" action="ppaction://hlinkshowjump?jump=firstslide"/>
            <a:extLst>
              <a:ext uri="{FF2B5EF4-FFF2-40B4-BE49-F238E27FC236}">
                <a16:creationId xmlns:a16="http://schemas.microsoft.com/office/drawing/2014/main" id="{A5125063-12EB-9C46-827D-361201728D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614" y="13131"/>
            <a:ext cx="12188384" cy="6831738"/>
          </a:xfrm>
          <a:prstGeom prst="rect">
            <a:avLst/>
          </a:prstGeom>
        </p:spPr>
      </p:pic>
      <p:sp>
        <p:nvSpPr>
          <p:cNvPr id="9" name="Rectangle 8"/>
          <p:cNvSpPr/>
          <p:nvPr/>
        </p:nvSpPr>
        <p:spPr>
          <a:xfrm>
            <a:off x="0" y="-36218"/>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grpSp>
        <p:nvGrpSpPr>
          <p:cNvPr id="2" name="Group 1">
            <a:extLst>
              <a:ext uri="{FF2B5EF4-FFF2-40B4-BE49-F238E27FC236}">
                <a16:creationId xmlns:a16="http://schemas.microsoft.com/office/drawing/2014/main" id="{7C398BB7-9A43-2D41-84EF-5904C5C7D722}"/>
              </a:ext>
            </a:extLst>
          </p:cNvPr>
          <p:cNvGrpSpPr/>
          <p:nvPr/>
        </p:nvGrpSpPr>
        <p:grpSpPr>
          <a:xfrm>
            <a:off x="531082" y="469626"/>
            <a:ext cx="11129836" cy="497149"/>
            <a:chOff x="0" y="469626"/>
            <a:chExt cx="11129836" cy="497149"/>
          </a:xfrm>
        </p:grpSpPr>
        <p:sp>
          <p:nvSpPr>
            <p:cNvPr id="6" name="Rectangle 5">
              <a:hlinkClick r:id="rId3" action="ppaction://hlinksldjump"/>
            </p:cNvPr>
            <p:cNvSpPr/>
            <p:nvPr/>
          </p:nvSpPr>
          <p:spPr>
            <a:xfrm>
              <a:off x="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Home</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0" name="Rectangle 9">
              <a:hlinkClick r:id="rId4" action="ppaction://hlinksldjump"/>
            </p:cNvPr>
            <p:cNvSpPr/>
            <p:nvPr/>
          </p:nvSpPr>
          <p:spPr>
            <a:xfrm>
              <a:off x="224536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11" name="Rectangle 10">
              <a:hlinkClick r:id="rId5" action="ppaction://hlinksldjump"/>
            </p:cNvPr>
            <p:cNvSpPr/>
            <p:nvPr/>
          </p:nvSpPr>
          <p:spPr>
            <a:xfrm>
              <a:off x="449072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Facility</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2" name="Rectangle 11">
              <a:hlinkClick r:id="rId6" action="ppaction://hlinksldjump"/>
            </p:cNvPr>
            <p:cNvSpPr/>
            <p:nvPr/>
          </p:nvSpPr>
          <p:spPr>
            <a:xfrm>
              <a:off x="673608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Portfolio</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3" name="Rectangle 12">
              <a:hlinkClick r:id="rId7" action="ppaction://hlinksldjump"/>
            </p:cNvPr>
            <p:cNvSpPr/>
            <p:nvPr/>
          </p:nvSpPr>
          <p:spPr>
            <a:xfrm>
              <a:off x="898144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grpSp>
      <p:sp>
        <p:nvSpPr>
          <p:cNvPr id="4" name="Rectangle 3">
            <a:extLst>
              <a:ext uri="{FF2B5EF4-FFF2-40B4-BE49-F238E27FC236}">
                <a16:creationId xmlns:a16="http://schemas.microsoft.com/office/drawing/2014/main" id="{6F366FB0-2C89-CC4D-B0E6-0BBF3687AFC1}"/>
              </a:ext>
            </a:extLst>
          </p:cNvPr>
          <p:cNvSpPr/>
          <p:nvPr/>
        </p:nvSpPr>
        <p:spPr>
          <a:xfrm>
            <a:off x="161924" y="5532994"/>
            <a:ext cx="4295776" cy="1200329"/>
          </a:xfrm>
          <a:prstGeom prst="rect">
            <a:avLst/>
          </a:prstGeom>
        </p:spPr>
        <p:txBody>
          <a:bodyPr wrap="square">
            <a:spAutoFit/>
          </a:bodyPr>
          <a:lstStyle/>
          <a:p>
            <a:r>
              <a:rPr lang="en-IN" dirty="0">
                <a:solidFill>
                  <a:schemeClr val="bg1"/>
                </a:solidFill>
                <a:latin typeface="Roboto"/>
              </a:rPr>
              <a:t>HEAD OFFICE:</a:t>
            </a:r>
          </a:p>
          <a:p>
            <a:r>
              <a:rPr lang="en-IN" dirty="0">
                <a:solidFill>
                  <a:schemeClr val="bg1"/>
                </a:solidFill>
                <a:latin typeface="Roboto"/>
              </a:rPr>
              <a:t>Plot No. PAP K 80 Phase II MIDC , </a:t>
            </a:r>
          </a:p>
          <a:p>
            <a:r>
              <a:rPr lang="en-IN" dirty="0">
                <a:solidFill>
                  <a:schemeClr val="bg1"/>
                </a:solidFill>
                <a:latin typeface="Roboto"/>
              </a:rPr>
              <a:t>Opp. Schindler Company, Chakan Pune, India- 410501</a:t>
            </a:r>
            <a:endParaRPr lang="en-US" dirty="0">
              <a:solidFill>
                <a:schemeClr val="bg1"/>
              </a:solidFill>
            </a:endParaRPr>
          </a:p>
        </p:txBody>
      </p:sp>
      <p:sp>
        <p:nvSpPr>
          <p:cNvPr id="5" name="Rectangle 4">
            <a:extLst>
              <a:ext uri="{FF2B5EF4-FFF2-40B4-BE49-F238E27FC236}">
                <a16:creationId xmlns:a16="http://schemas.microsoft.com/office/drawing/2014/main" id="{614FD80F-149B-C14A-9E90-E92CBBA24430}"/>
              </a:ext>
            </a:extLst>
          </p:cNvPr>
          <p:cNvSpPr/>
          <p:nvPr/>
        </p:nvSpPr>
        <p:spPr>
          <a:xfrm>
            <a:off x="8867031" y="6237668"/>
            <a:ext cx="3150221" cy="369332"/>
          </a:xfrm>
          <a:prstGeom prst="rect">
            <a:avLst/>
          </a:prstGeom>
        </p:spPr>
        <p:txBody>
          <a:bodyPr wrap="none">
            <a:spAutoFit/>
          </a:bodyPr>
          <a:lstStyle/>
          <a:p>
            <a:r>
              <a:rPr lang="en-IN" dirty="0">
                <a:solidFill>
                  <a:schemeClr val="bg1"/>
                </a:solidFill>
                <a:latin typeface="Roboto"/>
              </a:rPr>
              <a:t>Email: sales@aimengipl.com</a:t>
            </a:r>
            <a:endParaRPr lang="en-US" dirty="0">
              <a:solidFill>
                <a:schemeClr val="bg1"/>
              </a:solidFill>
            </a:endParaRPr>
          </a:p>
        </p:txBody>
      </p:sp>
      <p:sp>
        <p:nvSpPr>
          <p:cNvPr id="16" name="Rectangle 15">
            <a:extLst>
              <a:ext uri="{FF2B5EF4-FFF2-40B4-BE49-F238E27FC236}">
                <a16:creationId xmlns:a16="http://schemas.microsoft.com/office/drawing/2014/main" id="{3E40AC1E-61EA-E045-A8DF-7AF90A7F2DDE}"/>
              </a:ext>
            </a:extLst>
          </p:cNvPr>
          <p:cNvSpPr/>
          <p:nvPr/>
        </p:nvSpPr>
        <p:spPr>
          <a:xfrm>
            <a:off x="8835868" y="5943830"/>
            <a:ext cx="3181384" cy="369332"/>
          </a:xfrm>
          <a:prstGeom prst="rect">
            <a:avLst/>
          </a:prstGeom>
        </p:spPr>
        <p:txBody>
          <a:bodyPr wrap="none">
            <a:spAutoFit/>
          </a:bodyPr>
          <a:lstStyle/>
          <a:p>
            <a:r>
              <a:rPr lang="en-IN" dirty="0">
                <a:solidFill>
                  <a:schemeClr val="bg1"/>
                </a:solidFill>
                <a:latin typeface="Roboto"/>
              </a:rPr>
              <a:t>Website: www.aimengipl.com</a:t>
            </a:r>
            <a:endParaRPr lang="en-US" dirty="0">
              <a:solidFill>
                <a:schemeClr val="bg1"/>
              </a:solidFill>
            </a:endParaRPr>
          </a:p>
        </p:txBody>
      </p:sp>
      <p:grpSp>
        <p:nvGrpSpPr>
          <p:cNvPr id="15" name="Group 14">
            <a:extLst>
              <a:ext uri="{FF2B5EF4-FFF2-40B4-BE49-F238E27FC236}">
                <a16:creationId xmlns:a16="http://schemas.microsoft.com/office/drawing/2014/main" id="{2FD62404-CF7B-8448-9B2B-7A5D92AFC336}"/>
              </a:ext>
            </a:extLst>
          </p:cNvPr>
          <p:cNvGrpSpPr/>
          <p:nvPr/>
        </p:nvGrpSpPr>
        <p:grpSpPr>
          <a:xfrm>
            <a:off x="2911046" y="1313870"/>
            <a:ext cx="6369908" cy="2215991"/>
            <a:chOff x="3262184" y="3183147"/>
            <a:chExt cx="6369908" cy="2215991"/>
          </a:xfrm>
        </p:grpSpPr>
        <p:sp>
          <p:nvSpPr>
            <p:cNvPr id="7" name="TextBox 6">
              <a:extLst>
                <a:ext uri="{FF2B5EF4-FFF2-40B4-BE49-F238E27FC236}">
                  <a16:creationId xmlns:a16="http://schemas.microsoft.com/office/drawing/2014/main" id="{957B3C89-0418-CA46-9445-4C8A0F31E297}"/>
                </a:ext>
              </a:extLst>
            </p:cNvPr>
            <p:cNvSpPr txBox="1"/>
            <p:nvPr/>
          </p:nvSpPr>
          <p:spPr>
            <a:xfrm>
              <a:off x="3262184" y="3183147"/>
              <a:ext cx="3212757" cy="2215991"/>
            </a:xfrm>
            <a:prstGeom prst="rect">
              <a:avLst/>
            </a:prstGeom>
            <a:noFill/>
          </p:spPr>
          <p:txBody>
            <a:bodyPr wrap="square" rtlCol="0">
              <a:spAutoFit/>
            </a:bodyPr>
            <a:lstStyle/>
            <a:p>
              <a:r>
                <a:rPr lang="en-US" sz="13800" dirty="0">
                  <a:solidFill>
                    <a:srgbClr val="D06A2B"/>
                  </a:solidFill>
                  <a:latin typeface="AR DESTINE" panose="02000000000000000000" pitchFamily="2" charset="0"/>
                </a:rPr>
                <a:t>AIM</a:t>
              </a:r>
              <a:endParaRPr lang="en-US" sz="13800" dirty="0">
                <a:solidFill>
                  <a:srgbClr val="D06A2B"/>
                </a:solidFill>
                <a:latin typeface="Angsana New" panose="02020603050405020304" pitchFamily="18" charset="-34"/>
                <a:cs typeface="Angsana New" panose="02020603050405020304" pitchFamily="18" charset="-34"/>
              </a:endParaRPr>
            </a:p>
          </p:txBody>
        </p:sp>
        <p:sp>
          <p:nvSpPr>
            <p:cNvPr id="8" name="TextBox 7">
              <a:extLst>
                <a:ext uri="{FF2B5EF4-FFF2-40B4-BE49-F238E27FC236}">
                  <a16:creationId xmlns:a16="http://schemas.microsoft.com/office/drawing/2014/main" id="{2D1F23B5-8B86-F44C-9E0F-B9C3A6D39C62}"/>
                </a:ext>
              </a:extLst>
            </p:cNvPr>
            <p:cNvSpPr txBox="1"/>
            <p:nvPr/>
          </p:nvSpPr>
          <p:spPr>
            <a:xfrm>
              <a:off x="5910773" y="4274124"/>
              <a:ext cx="3654688" cy="646331"/>
            </a:xfrm>
            <a:prstGeom prst="rect">
              <a:avLst/>
            </a:prstGeom>
            <a:noFill/>
          </p:spPr>
          <p:txBody>
            <a:bodyPr wrap="square" rtlCol="0">
              <a:spAutoFit/>
            </a:bodyPr>
            <a:lstStyle/>
            <a:p>
              <a:r>
                <a:rPr lang="en-US" sz="3600" dirty="0">
                  <a:solidFill>
                    <a:schemeClr val="bg1"/>
                  </a:solidFill>
                  <a:latin typeface="Stencil" pitchFamily="82" charset="77"/>
                </a:rPr>
                <a:t>E N G I N E E R S</a:t>
              </a:r>
            </a:p>
          </p:txBody>
        </p:sp>
        <p:sp>
          <p:nvSpPr>
            <p:cNvPr id="14" name="TextBox 13">
              <a:extLst>
                <a:ext uri="{FF2B5EF4-FFF2-40B4-BE49-F238E27FC236}">
                  <a16:creationId xmlns:a16="http://schemas.microsoft.com/office/drawing/2014/main" id="{9129E20E-1A4B-D14A-86B9-ED2996320BB9}"/>
                </a:ext>
              </a:extLst>
            </p:cNvPr>
            <p:cNvSpPr txBox="1"/>
            <p:nvPr/>
          </p:nvSpPr>
          <p:spPr>
            <a:xfrm>
              <a:off x="3317790" y="4756788"/>
              <a:ext cx="6314302" cy="461665"/>
            </a:xfrm>
            <a:prstGeom prst="rect">
              <a:avLst/>
            </a:prstGeom>
            <a:noFill/>
          </p:spPr>
          <p:txBody>
            <a:bodyPr wrap="square" rtlCol="0">
              <a:spAutoFit/>
            </a:bodyPr>
            <a:lstStyle/>
            <a:p>
              <a:r>
                <a:rPr lang="en-US" sz="2400" dirty="0">
                  <a:solidFill>
                    <a:schemeClr val="bg1"/>
                  </a:solidFill>
                  <a:latin typeface="Swis721 Th BT Thin" panose="020B0303020202020204" pitchFamily="34" charset="0"/>
                </a:rPr>
                <a:t>I  N  D  I  A   P  R  I  V  A  T  E   L  I  M  I  T  E  D</a:t>
              </a:r>
            </a:p>
          </p:txBody>
        </p:sp>
      </p:grpSp>
      <p:sp>
        <p:nvSpPr>
          <p:cNvPr id="18" name="Rectangle 17">
            <a:extLst>
              <a:ext uri="{FF2B5EF4-FFF2-40B4-BE49-F238E27FC236}">
                <a16:creationId xmlns:a16="http://schemas.microsoft.com/office/drawing/2014/main" id="{56C94C67-3413-5D47-A935-01E8F3F8BBE0}"/>
              </a:ext>
            </a:extLst>
          </p:cNvPr>
          <p:cNvSpPr/>
          <p:nvPr/>
        </p:nvSpPr>
        <p:spPr>
          <a:xfrm>
            <a:off x="8181982" y="6475537"/>
            <a:ext cx="889987" cy="369332"/>
          </a:xfrm>
          <a:prstGeom prst="rect">
            <a:avLst/>
          </a:prstGeom>
        </p:spPr>
        <p:txBody>
          <a:bodyPr wrap="none">
            <a:spAutoFit/>
          </a:bodyPr>
          <a:lstStyle/>
          <a:p>
            <a:r>
              <a:rPr lang="en-IN" dirty="0">
                <a:solidFill>
                  <a:schemeClr val="bg1"/>
                </a:solidFill>
                <a:latin typeface="Roboto"/>
              </a:rPr>
              <a:t>           </a:t>
            </a:r>
            <a:endParaRPr lang="en-US" dirty="0">
              <a:solidFill>
                <a:schemeClr val="bg1"/>
              </a:solidFill>
            </a:endParaRPr>
          </a:p>
        </p:txBody>
      </p:sp>
    </p:spTree>
    <p:extLst>
      <p:ext uri="{BB962C8B-B14F-4D97-AF65-F5344CB8AC3E}">
        <p14:creationId xmlns:p14="http://schemas.microsoft.com/office/powerpoint/2010/main" val="84355838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p:cTn id="2" repeatCount="indefinite" restart="whenNotActive" fill="hold" evtFilter="cancelBubble" nodeType="interactiveSeq">
                <p:stCondLst>
                  <p:cond delay="indefinite"/>
                  <p:cond evt="onBegin" delay="0">
                    <p:tn val="1"/>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00906 -0.24861" pathEditMode="relative" ptsTypes="AA">
                                      <p:cBhvr>
                                        <p:cTn id="6" dur="30000" fill="hold"/>
                                        <p:tgtEl>
                                          <p:spTgt spid="3"/>
                                        </p:tgtEl>
                                        <p:attrNameLst>
                                          <p:attrName>ppt_x</p:attrName>
                                          <p:attrName>ppt_y</p:attrName>
                                        </p:attrNameLst>
                                      </p:cBhvr>
                                    </p:animMotion>
                                  </p:childTnLst>
                                </p:cTn>
                              </p:par>
                              <p:par>
                                <p:cTn id="7" presetID="6" presetClass="emph" presetSubtype="0" accel="50000" decel="50000" fill="hold" nodeType="withEffect">
                                  <p:stCondLst>
                                    <p:cond delay="0"/>
                                  </p:stCondLst>
                                  <p:childTnLst>
                                    <p:animScale>
                                      <p:cBhvr>
                                        <p:cTn id="8" dur="30000" fill="hold"/>
                                        <p:tgtEl>
                                          <p:spTgt spid="3"/>
                                        </p:tgtEl>
                                      </p:cBhvr>
                                      <p:by x="150000" y="150000"/>
                                    </p:animScale>
                                  </p:childTnLst>
                                </p:cTn>
                              </p:par>
                            </p:childTnLst>
                          </p:cTn>
                        </p:par>
                        <p:par>
                          <p:cTn id="9" fill="hold">
                            <p:stCondLst>
                              <p:cond delay="30000"/>
                            </p:stCondLst>
                            <p:childTnLst>
                              <p:par>
                                <p:cTn id="10" presetID="0" presetClass="path" presetSubtype="0" accel="50000" decel="50000" fill="hold" nodeType="afterEffect">
                                  <p:stCondLst>
                                    <p:cond delay="5000"/>
                                  </p:stCondLst>
                                  <p:childTnLst>
                                    <p:animMotion origin="layout" path="M -0.00906 -0.24861 L 0 0" pathEditMode="relative" ptsTypes="AA">
                                      <p:cBhvr>
                                        <p:cTn id="11" dur="30000" fill="hold"/>
                                        <p:tgtEl>
                                          <p:spTgt spid="3"/>
                                        </p:tgtEl>
                                        <p:attrNameLst>
                                          <p:attrName>ppt_x</p:attrName>
                                          <p:attrName>ppt_y</p:attrName>
                                        </p:attrNameLst>
                                      </p:cBhvr>
                                    </p:animMotion>
                                  </p:childTnLst>
                                </p:cTn>
                              </p:par>
                              <p:par>
                                <p:cTn id="12" presetID="6" presetClass="emph" presetSubtype="0" accel="50000" decel="50000" fill="hold" nodeType="withEffect">
                                  <p:stCondLst>
                                    <p:cond delay="5000"/>
                                  </p:stCondLst>
                                  <p:childTnLst>
                                    <p:animScale>
                                      <p:cBhvr>
                                        <p:cTn id="13" dur="30000" fill="hold"/>
                                        <p:tgtEl>
                                          <p:spTgt spid="3"/>
                                        </p:tgtEl>
                                      </p:cBhvr>
                                      <p:by x="150000" y="150000"/>
                                      <p:to x="100000" y="100000"/>
                                    </p:animScale>
                                  </p:childTnLst>
                                </p:cTn>
                              </p:par>
                            </p:childTnLst>
                          </p:cTn>
                        </p:par>
                        <p:par>
                          <p:cTn id="14" fill="hold">
                            <p:stCondLst>
                              <p:cond delay="65000"/>
                            </p:stCondLst>
                            <p:childTnLst>
                              <p:par>
                                <p:cTn id="15" presetID="0" presetClass="path" presetSubtype="0" accel="50000" decel="50000" fill="hold" nodeType="afterEffect">
                                  <p:stCondLst>
                                    <p:cond delay="0"/>
                                  </p:stCondLst>
                                  <p:childTnLst>
                                    <p:animMotion origin="layout" path="M 0.00547 0.26181 L -0.00365 -0.08889 " pathEditMode="relative" rAng="0" ptsTypes="AA">
                                      <p:cBhvr>
                                        <p:cTn id="16" dur="5000" fill="hold"/>
                                        <p:tgtEl>
                                          <p:spTgt spid="3"/>
                                        </p:tgtEl>
                                        <p:attrNameLst>
                                          <p:attrName>ppt_x</p:attrName>
                                          <p:attrName>ppt_y</p:attrName>
                                        </p:attrNameLst>
                                      </p:cBhvr>
                                      <p:rCtr x="-456" y="-17546"/>
                                    </p:animMotion>
                                  </p:childTnLst>
                                </p:cTn>
                              </p:par>
                            </p:childTnLst>
                          </p:cTn>
                        </p:par>
                      </p:childTnLst>
                    </p:cTn>
                  </p:par>
                </p:childTnLst>
              </p:cTn>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238971"/>
            <a:ext cx="12192000" cy="6828424"/>
          </a:xfrm>
          <a:prstGeom prst="rect">
            <a:avLst/>
          </a:prstGeom>
        </p:spPr>
      </p:pic>
      <p:grpSp>
        <p:nvGrpSpPr>
          <p:cNvPr id="2" name="Group 1">
            <a:extLst>
              <a:ext uri="{FF2B5EF4-FFF2-40B4-BE49-F238E27FC236}">
                <a16:creationId xmlns:a16="http://schemas.microsoft.com/office/drawing/2014/main" id="{79DB26DF-88EF-E047-8DC0-C64689D485C8}"/>
              </a:ext>
            </a:extLst>
          </p:cNvPr>
          <p:cNvGrpSpPr/>
          <p:nvPr/>
        </p:nvGrpSpPr>
        <p:grpSpPr>
          <a:xfrm>
            <a:off x="531082" y="469626"/>
            <a:ext cx="11129836" cy="497149"/>
            <a:chOff x="0" y="469626"/>
            <a:chExt cx="11129836" cy="497149"/>
          </a:xfrm>
        </p:grpSpPr>
        <p:sp>
          <p:nvSpPr>
            <p:cNvPr id="6" name="Rectangle 5">
              <a:hlinkClick r:id="rId4" action="ppaction://hlinksldjump"/>
            </p:cNvPr>
            <p:cNvSpPr/>
            <p:nvPr/>
          </p:nvSpPr>
          <p:spPr>
            <a:xfrm>
              <a:off x="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10" name="Rectangle 9">
              <a:hlinkClick r:id="rId5" action="ppaction://hlinksldjump"/>
            </p:cNvPr>
            <p:cNvSpPr/>
            <p:nvPr/>
          </p:nvSpPr>
          <p:spPr>
            <a:xfrm>
              <a:off x="224536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11" name="Rectangle 10">
              <a:hlinkClick r:id="rId6" action="ppaction://hlinksldjump"/>
            </p:cNvPr>
            <p:cNvSpPr/>
            <p:nvPr/>
          </p:nvSpPr>
          <p:spPr>
            <a:xfrm>
              <a:off x="4490720"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Facility</a:t>
              </a:r>
              <a:endParaRPr lang="en-GB" sz="2000" dirty="0">
                <a:solidFill>
                  <a:schemeClr val="bg1"/>
                </a:solidFill>
                <a:latin typeface="Segoe UI Light" panose="020B0502040204020203" pitchFamily="34" charset="0"/>
              </a:endParaRPr>
            </a:p>
          </p:txBody>
        </p:sp>
        <p:sp>
          <p:nvSpPr>
            <p:cNvPr id="12" name="Rectangle 11">
              <a:hlinkClick r:id="rId7" action="ppaction://hlinksldjump"/>
            </p:cNvPr>
            <p:cNvSpPr/>
            <p:nvPr/>
          </p:nvSpPr>
          <p:spPr>
            <a:xfrm>
              <a:off x="673608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Portfolio</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3" name="Rectangle 12">
              <a:hlinkClick r:id="rId8" action="ppaction://hlinksldjump"/>
            </p:cNvPr>
            <p:cNvSpPr/>
            <p:nvPr/>
          </p:nvSpPr>
          <p:spPr>
            <a:xfrm>
              <a:off x="898144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grpSp>
      <p:sp>
        <p:nvSpPr>
          <p:cNvPr id="14" name="Rectangle 13"/>
          <p:cNvSpPr/>
          <p:nvPr/>
        </p:nvSpPr>
        <p:spPr>
          <a:xfrm>
            <a:off x="5015218" y="919726"/>
            <a:ext cx="2154980" cy="766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15" name="Rectangle 14">
            <a:hlinkClick r:id="" action="ppaction://hlinkshowjump?jump=endshow"/>
            <a:hlinkHover r:id="rId5" action="ppaction://hlinksldjump"/>
            <a:extLst>
              <a:ext uri="{FF2B5EF4-FFF2-40B4-BE49-F238E27FC236}">
                <a16:creationId xmlns:a16="http://schemas.microsoft.com/office/drawing/2014/main" id="{98EF1912-F42B-F848-B8EF-CC2B88B94965}"/>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2" name="Rectangle 21">
            <a:extLst>
              <a:ext uri="{FF2B5EF4-FFF2-40B4-BE49-F238E27FC236}">
                <a16:creationId xmlns:a16="http://schemas.microsoft.com/office/drawing/2014/main" id="{20446AA8-C149-ED4E-875A-A22D87A5884F}"/>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pic>
        <p:nvPicPr>
          <p:cNvPr id="5" name="Picture 4">
            <a:extLst>
              <a:ext uri="{FF2B5EF4-FFF2-40B4-BE49-F238E27FC236}">
                <a16:creationId xmlns:a16="http://schemas.microsoft.com/office/drawing/2014/main" id="{E127219A-927C-6D47-A2C7-9E6B842A2115}"/>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621712" y="1187057"/>
            <a:ext cx="4808287" cy="5421086"/>
          </a:xfrm>
          <a:prstGeom prst="rect">
            <a:avLst/>
          </a:prstGeom>
        </p:spPr>
      </p:pic>
      <p:sp>
        <p:nvSpPr>
          <p:cNvPr id="7" name="TextBox 6">
            <a:extLst>
              <a:ext uri="{FF2B5EF4-FFF2-40B4-BE49-F238E27FC236}">
                <a16:creationId xmlns:a16="http://schemas.microsoft.com/office/drawing/2014/main" id="{A7406C0D-3518-3D45-A8A7-22A5EA6F2222}"/>
              </a:ext>
            </a:extLst>
          </p:cNvPr>
          <p:cNvSpPr txBox="1"/>
          <p:nvPr/>
        </p:nvSpPr>
        <p:spPr>
          <a:xfrm>
            <a:off x="1328057" y="1665514"/>
            <a:ext cx="3352800" cy="2862322"/>
          </a:xfrm>
          <a:prstGeom prst="rect">
            <a:avLst/>
          </a:prstGeom>
          <a:noFill/>
        </p:spPr>
        <p:txBody>
          <a:bodyPr wrap="square" rtlCol="0">
            <a:spAutoFit/>
          </a:bodyPr>
          <a:lstStyle/>
          <a:p>
            <a:r>
              <a:rPr lang="en-US" dirty="0">
                <a:solidFill>
                  <a:schemeClr val="bg1"/>
                </a:solidFill>
              </a:rPr>
              <a:t>1) Motorized Welding Positioner:</a:t>
            </a:r>
          </a:p>
          <a:p>
            <a:r>
              <a:rPr lang="en-US" dirty="0">
                <a:solidFill>
                  <a:schemeClr val="bg1"/>
                </a:solidFill>
              </a:rPr>
              <a:t>     Dia – 2.5 mtrs</a:t>
            </a:r>
          </a:p>
          <a:p>
            <a:r>
              <a:rPr lang="en-US" dirty="0">
                <a:solidFill>
                  <a:schemeClr val="bg1"/>
                </a:solidFill>
              </a:rPr>
              <a:t>     Load – 3 Ton</a:t>
            </a:r>
          </a:p>
          <a:p>
            <a:r>
              <a:rPr lang="en-US" dirty="0">
                <a:solidFill>
                  <a:schemeClr val="bg1"/>
                </a:solidFill>
              </a:rPr>
              <a:t>  Rotation – 0 to 90 deg &amp; 360 deg </a:t>
            </a:r>
          </a:p>
          <a:p>
            <a:endParaRPr lang="en-US" dirty="0">
              <a:solidFill>
                <a:schemeClr val="bg1"/>
              </a:solidFill>
            </a:endParaRPr>
          </a:p>
          <a:p>
            <a:r>
              <a:rPr lang="en-US" dirty="0">
                <a:solidFill>
                  <a:schemeClr val="bg1"/>
                </a:solidFill>
              </a:rPr>
              <a:t>2) Motorized Welding Positioner:</a:t>
            </a:r>
          </a:p>
          <a:p>
            <a:r>
              <a:rPr lang="en-US" dirty="0">
                <a:solidFill>
                  <a:schemeClr val="bg1"/>
                </a:solidFill>
              </a:rPr>
              <a:t>     Dia – 800 mm</a:t>
            </a:r>
          </a:p>
          <a:p>
            <a:r>
              <a:rPr lang="en-US" dirty="0">
                <a:solidFill>
                  <a:schemeClr val="bg1"/>
                </a:solidFill>
              </a:rPr>
              <a:t>     Load –  700 kgs.</a:t>
            </a:r>
          </a:p>
          <a:p>
            <a:r>
              <a:rPr lang="en-US" dirty="0">
                <a:solidFill>
                  <a:schemeClr val="bg1"/>
                </a:solidFill>
              </a:rPr>
              <a:t>Rotation – 0 to 90 deg &amp; 360 deg</a:t>
            </a:r>
          </a:p>
          <a:p>
            <a:endParaRPr lang="en-US" dirty="0">
              <a:solidFill>
                <a:schemeClr val="bg1"/>
              </a:solidFill>
            </a:endParaRPr>
          </a:p>
        </p:txBody>
      </p:sp>
    </p:spTree>
    <p:extLst>
      <p:ext uri="{BB962C8B-B14F-4D97-AF65-F5344CB8AC3E}">
        <p14:creationId xmlns:p14="http://schemas.microsoft.com/office/powerpoint/2010/main" val="359080943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29576"/>
            <a:ext cx="12192000" cy="6828424"/>
          </a:xfrm>
          <a:prstGeom prst="rect">
            <a:avLst/>
          </a:prstGeom>
        </p:spPr>
      </p:pic>
      <p:grpSp>
        <p:nvGrpSpPr>
          <p:cNvPr id="2" name="Group 1">
            <a:extLst>
              <a:ext uri="{FF2B5EF4-FFF2-40B4-BE49-F238E27FC236}">
                <a16:creationId xmlns:a16="http://schemas.microsoft.com/office/drawing/2014/main" id="{79DB26DF-88EF-E047-8DC0-C64689D485C8}"/>
              </a:ext>
            </a:extLst>
          </p:cNvPr>
          <p:cNvGrpSpPr/>
          <p:nvPr/>
        </p:nvGrpSpPr>
        <p:grpSpPr>
          <a:xfrm>
            <a:off x="531082" y="469626"/>
            <a:ext cx="11129836" cy="497149"/>
            <a:chOff x="0" y="469626"/>
            <a:chExt cx="11129836" cy="497149"/>
          </a:xfrm>
        </p:grpSpPr>
        <p:sp>
          <p:nvSpPr>
            <p:cNvPr id="6" name="Rectangle 5">
              <a:hlinkClick r:id="rId4" action="ppaction://hlinksldjump"/>
            </p:cNvPr>
            <p:cNvSpPr/>
            <p:nvPr/>
          </p:nvSpPr>
          <p:spPr>
            <a:xfrm>
              <a:off x="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10" name="Rectangle 9">
              <a:hlinkClick r:id="rId5" action="ppaction://hlinksldjump"/>
            </p:cNvPr>
            <p:cNvSpPr/>
            <p:nvPr/>
          </p:nvSpPr>
          <p:spPr>
            <a:xfrm>
              <a:off x="224536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11" name="Rectangle 10">
              <a:hlinkClick r:id="rId6" action="ppaction://hlinksldjump"/>
            </p:cNvPr>
            <p:cNvSpPr/>
            <p:nvPr/>
          </p:nvSpPr>
          <p:spPr>
            <a:xfrm>
              <a:off x="4490720"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Facility</a:t>
              </a:r>
              <a:endParaRPr lang="en-GB" sz="2000" dirty="0">
                <a:solidFill>
                  <a:schemeClr val="bg1"/>
                </a:solidFill>
                <a:latin typeface="Segoe UI Light" panose="020B0502040204020203" pitchFamily="34" charset="0"/>
              </a:endParaRPr>
            </a:p>
          </p:txBody>
        </p:sp>
        <p:sp>
          <p:nvSpPr>
            <p:cNvPr id="12" name="Rectangle 11">
              <a:hlinkClick r:id="rId7" action="ppaction://hlinksldjump"/>
            </p:cNvPr>
            <p:cNvSpPr/>
            <p:nvPr/>
          </p:nvSpPr>
          <p:spPr>
            <a:xfrm>
              <a:off x="673608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Portfolio</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3" name="Rectangle 12">
              <a:hlinkClick r:id="rId8" action="ppaction://hlinksldjump"/>
            </p:cNvPr>
            <p:cNvSpPr/>
            <p:nvPr/>
          </p:nvSpPr>
          <p:spPr>
            <a:xfrm>
              <a:off x="898144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grpSp>
      <p:sp>
        <p:nvSpPr>
          <p:cNvPr id="14" name="Rectangle 13"/>
          <p:cNvSpPr/>
          <p:nvPr/>
        </p:nvSpPr>
        <p:spPr>
          <a:xfrm>
            <a:off x="5015218" y="919726"/>
            <a:ext cx="2154980" cy="766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15" name="Rectangle 14">
            <a:hlinkClick r:id="" action="ppaction://hlinkshowjump?jump=endshow"/>
            <a:hlinkHover r:id="rId5" action="ppaction://hlinksldjump"/>
            <a:extLst>
              <a:ext uri="{FF2B5EF4-FFF2-40B4-BE49-F238E27FC236}">
                <a16:creationId xmlns:a16="http://schemas.microsoft.com/office/drawing/2014/main" id="{98EF1912-F42B-F848-B8EF-CC2B88B94965}"/>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2" name="Rectangle 21">
            <a:extLst>
              <a:ext uri="{FF2B5EF4-FFF2-40B4-BE49-F238E27FC236}">
                <a16:creationId xmlns:a16="http://schemas.microsoft.com/office/drawing/2014/main" id="{20446AA8-C149-ED4E-875A-A22D87A5884F}"/>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pic>
        <p:nvPicPr>
          <p:cNvPr id="5" name="Picture 4">
            <a:extLst>
              <a:ext uri="{FF2B5EF4-FFF2-40B4-BE49-F238E27FC236}">
                <a16:creationId xmlns:a16="http://schemas.microsoft.com/office/drawing/2014/main" id="{109408BC-A55A-9545-97DD-6BFE7363B022}"/>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166363" y="1174422"/>
            <a:ext cx="10072227" cy="5505505"/>
          </a:xfrm>
          <a:prstGeom prst="rect">
            <a:avLst/>
          </a:prstGeom>
        </p:spPr>
      </p:pic>
    </p:spTree>
    <p:extLst>
      <p:ext uri="{BB962C8B-B14F-4D97-AF65-F5344CB8AC3E}">
        <p14:creationId xmlns:p14="http://schemas.microsoft.com/office/powerpoint/2010/main" val="307589685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29576"/>
            <a:ext cx="12192000" cy="6828424"/>
          </a:xfrm>
          <a:prstGeom prst="rect">
            <a:avLst/>
          </a:prstGeom>
        </p:spPr>
      </p:pic>
      <p:grpSp>
        <p:nvGrpSpPr>
          <p:cNvPr id="2" name="Group 1">
            <a:extLst>
              <a:ext uri="{FF2B5EF4-FFF2-40B4-BE49-F238E27FC236}">
                <a16:creationId xmlns:a16="http://schemas.microsoft.com/office/drawing/2014/main" id="{79DB26DF-88EF-E047-8DC0-C64689D485C8}"/>
              </a:ext>
            </a:extLst>
          </p:cNvPr>
          <p:cNvGrpSpPr/>
          <p:nvPr/>
        </p:nvGrpSpPr>
        <p:grpSpPr>
          <a:xfrm>
            <a:off x="531082" y="469626"/>
            <a:ext cx="11129836" cy="497149"/>
            <a:chOff x="0" y="469626"/>
            <a:chExt cx="11129836" cy="497149"/>
          </a:xfrm>
        </p:grpSpPr>
        <p:sp>
          <p:nvSpPr>
            <p:cNvPr id="6" name="Rectangle 5">
              <a:hlinkClick r:id="rId4" action="ppaction://hlinksldjump"/>
            </p:cNvPr>
            <p:cNvSpPr/>
            <p:nvPr/>
          </p:nvSpPr>
          <p:spPr>
            <a:xfrm>
              <a:off x="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10" name="Rectangle 9">
              <a:hlinkClick r:id="rId5" action="ppaction://hlinksldjump"/>
            </p:cNvPr>
            <p:cNvSpPr/>
            <p:nvPr/>
          </p:nvSpPr>
          <p:spPr>
            <a:xfrm>
              <a:off x="224536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11" name="Rectangle 10">
              <a:hlinkClick r:id="rId6" action="ppaction://hlinksldjump"/>
            </p:cNvPr>
            <p:cNvSpPr/>
            <p:nvPr/>
          </p:nvSpPr>
          <p:spPr>
            <a:xfrm>
              <a:off x="4490720"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Facility</a:t>
              </a:r>
              <a:endParaRPr lang="en-GB" sz="2000" dirty="0">
                <a:solidFill>
                  <a:schemeClr val="bg1"/>
                </a:solidFill>
                <a:latin typeface="Segoe UI Light" panose="020B0502040204020203" pitchFamily="34" charset="0"/>
              </a:endParaRPr>
            </a:p>
          </p:txBody>
        </p:sp>
        <p:sp>
          <p:nvSpPr>
            <p:cNvPr id="12" name="Rectangle 11">
              <a:hlinkClick r:id="rId7" action="ppaction://hlinksldjump"/>
            </p:cNvPr>
            <p:cNvSpPr/>
            <p:nvPr/>
          </p:nvSpPr>
          <p:spPr>
            <a:xfrm>
              <a:off x="673608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Portfolio</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3" name="Rectangle 12">
              <a:hlinkClick r:id="rId8" action="ppaction://hlinksldjump"/>
            </p:cNvPr>
            <p:cNvSpPr/>
            <p:nvPr/>
          </p:nvSpPr>
          <p:spPr>
            <a:xfrm>
              <a:off x="898144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grpSp>
      <p:sp>
        <p:nvSpPr>
          <p:cNvPr id="14" name="Rectangle 13"/>
          <p:cNvSpPr/>
          <p:nvPr/>
        </p:nvSpPr>
        <p:spPr>
          <a:xfrm>
            <a:off x="5015218" y="919726"/>
            <a:ext cx="2154980" cy="766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15" name="Rectangle 14">
            <a:hlinkClick r:id="" action="ppaction://hlinkshowjump?jump=endshow"/>
            <a:hlinkHover r:id="rId5" action="ppaction://hlinksldjump"/>
            <a:extLst>
              <a:ext uri="{FF2B5EF4-FFF2-40B4-BE49-F238E27FC236}">
                <a16:creationId xmlns:a16="http://schemas.microsoft.com/office/drawing/2014/main" id="{98EF1912-F42B-F848-B8EF-CC2B88B94965}"/>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2" name="Rectangle 21">
            <a:extLst>
              <a:ext uri="{FF2B5EF4-FFF2-40B4-BE49-F238E27FC236}">
                <a16:creationId xmlns:a16="http://schemas.microsoft.com/office/drawing/2014/main" id="{20446AA8-C149-ED4E-875A-A22D87A5884F}"/>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pic>
        <p:nvPicPr>
          <p:cNvPr id="16" name="Picture 15">
            <a:extLst>
              <a:ext uri="{FF2B5EF4-FFF2-40B4-BE49-F238E27FC236}">
                <a16:creationId xmlns:a16="http://schemas.microsoft.com/office/drawing/2014/main" id="{F614381B-8CC4-3342-BEA1-CC7C22B55AF7}"/>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605280" y="1143421"/>
            <a:ext cx="9144000" cy="5344463"/>
          </a:xfrm>
          <a:prstGeom prst="rect">
            <a:avLst/>
          </a:prstGeom>
        </p:spPr>
      </p:pic>
    </p:spTree>
    <p:extLst>
      <p:ext uri="{BB962C8B-B14F-4D97-AF65-F5344CB8AC3E}">
        <p14:creationId xmlns:p14="http://schemas.microsoft.com/office/powerpoint/2010/main" val="380011462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29576"/>
            <a:ext cx="12192000" cy="6828424"/>
          </a:xfrm>
          <a:prstGeom prst="rect">
            <a:avLst/>
          </a:prstGeom>
        </p:spPr>
      </p:pic>
      <p:grpSp>
        <p:nvGrpSpPr>
          <p:cNvPr id="2" name="Group 1">
            <a:extLst>
              <a:ext uri="{FF2B5EF4-FFF2-40B4-BE49-F238E27FC236}">
                <a16:creationId xmlns:a16="http://schemas.microsoft.com/office/drawing/2014/main" id="{79DB26DF-88EF-E047-8DC0-C64689D485C8}"/>
              </a:ext>
            </a:extLst>
          </p:cNvPr>
          <p:cNvGrpSpPr/>
          <p:nvPr/>
        </p:nvGrpSpPr>
        <p:grpSpPr>
          <a:xfrm>
            <a:off x="531082" y="469626"/>
            <a:ext cx="11129836" cy="497149"/>
            <a:chOff x="0" y="469626"/>
            <a:chExt cx="11129836" cy="497149"/>
          </a:xfrm>
        </p:grpSpPr>
        <p:sp>
          <p:nvSpPr>
            <p:cNvPr id="6" name="Rectangle 5">
              <a:hlinkClick r:id="rId4" action="ppaction://hlinksldjump"/>
            </p:cNvPr>
            <p:cNvSpPr/>
            <p:nvPr/>
          </p:nvSpPr>
          <p:spPr>
            <a:xfrm>
              <a:off x="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10" name="Rectangle 9">
              <a:hlinkClick r:id="rId5" action="ppaction://hlinksldjump"/>
            </p:cNvPr>
            <p:cNvSpPr/>
            <p:nvPr/>
          </p:nvSpPr>
          <p:spPr>
            <a:xfrm>
              <a:off x="224536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11" name="Rectangle 10">
              <a:hlinkClick r:id="rId6" action="ppaction://hlinksldjump"/>
            </p:cNvPr>
            <p:cNvSpPr/>
            <p:nvPr/>
          </p:nvSpPr>
          <p:spPr>
            <a:xfrm>
              <a:off x="4490720"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Facility</a:t>
              </a:r>
              <a:endParaRPr lang="en-GB" sz="2000" dirty="0">
                <a:solidFill>
                  <a:schemeClr val="bg1"/>
                </a:solidFill>
                <a:latin typeface="Segoe UI Light" panose="020B0502040204020203" pitchFamily="34" charset="0"/>
              </a:endParaRPr>
            </a:p>
          </p:txBody>
        </p:sp>
        <p:sp>
          <p:nvSpPr>
            <p:cNvPr id="12" name="Rectangle 11">
              <a:hlinkClick r:id="rId7" action="ppaction://hlinksldjump"/>
            </p:cNvPr>
            <p:cNvSpPr/>
            <p:nvPr/>
          </p:nvSpPr>
          <p:spPr>
            <a:xfrm>
              <a:off x="673608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Portfolio</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3" name="Rectangle 12">
              <a:hlinkClick r:id="rId8" action="ppaction://hlinksldjump"/>
            </p:cNvPr>
            <p:cNvSpPr/>
            <p:nvPr/>
          </p:nvSpPr>
          <p:spPr>
            <a:xfrm>
              <a:off x="898144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grpSp>
      <p:sp>
        <p:nvSpPr>
          <p:cNvPr id="14" name="Rectangle 13"/>
          <p:cNvSpPr/>
          <p:nvPr/>
        </p:nvSpPr>
        <p:spPr>
          <a:xfrm>
            <a:off x="5015218" y="919726"/>
            <a:ext cx="2154980" cy="766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15" name="Rectangle 14">
            <a:hlinkClick r:id="" action="ppaction://hlinkshowjump?jump=endshow"/>
            <a:hlinkHover r:id="rId5" action="ppaction://hlinksldjump"/>
            <a:extLst>
              <a:ext uri="{FF2B5EF4-FFF2-40B4-BE49-F238E27FC236}">
                <a16:creationId xmlns:a16="http://schemas.microsoft.com/office/drawing/2014/main" id="{98EF1912-F42B-F848-B8EF-CC2B88B94965}"/>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2" name="Rectangle 21">
            <a:extLst>
              <a:ext uri="{FF2B5EF4-FFF2-40B4-BE49-F238E27FC236}">
                <a16:creationId xmlns:a16="http://schemas.microsoft.com/office/drawing/2014/main" id="{20446AA8-C149-ED4E-875A-A22D87A5884F}"/>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pic>
        <p:nvPicPr>
          <p:cNvPr id="4" name="Picture 3">
            <a:extLst>
              <a:ext uri="{FF2B5EF4-FFF2-40B4-BE49-F238E27FC236}">
                <a16:creationId xmlns:a16="http://schemas.microsoft.com/office/drawing/2014/main" id="{BC9BE0ED-AC73-384E-8540-0975E942925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31082" y="1141953"/>
            <a:ext cx="11129836" cy="5570444"/>
          </a:xfrm>
          <a:prstGeom prst="rect">
            <a:avLst/>
          </a:prstGeom>
        </p:spPr>
      </p:pic>
    </p:spTree>
    <p:extLst>
      <p:ext uri="{BB962C8B-B14F-4D97-AF65-F5344CB8AC3E}">
        <p14:creationId xmlns:p14="http://schemas.microsoft.com/office/powerpoint/2010/main" val="41648551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29576"/>
            <a:ext cx="12192000" cy="6828424"/>
          </a:xfrm>
          <a:prstGeom prst="rect">
            <a:avLst/>
          </a:prstGeom>
        </p:spPr>
      </p:pic>
      <p:grpSp>
        <p:nvGrpSpPr>
          <p:cNvPr id="2" name="Group 1">
            <a:extLst>
              <a:ext uri="{FF2B5EF4-FFF2-40B4-BE49-F238E27FC236}">
                <a16:creationId xmlns:a16="http://schemas.microsoft.com/office/drawing/2014/main" id="{79DB26DF-88EF-E047-8DC0-C64689D485C8}"/>
              </a:ext>
            </a:extLst>
          </p:cNvPr>
          <p:cNvGrpSpPr/>
          <p:nvPr/>
        </p:nvGrpSpPr>
        <p:grpSpPr>
          <a:xfrm>
            <a:off x="531082" y="469626"/>
            <a:ext cx="11129836" cy="497149"/>
            <a:chOff x="0" y="469626"/>
            <a:chExt cx="11129836" cy="497149"/>
          </a:xfrm>
        </p:grpSpPr>
        <p:sp>
          <p:nvSpPr>
            <p:cNvPr id="6" name="Rectangle 5">
              <a:hlinkClick r:id="rId4" action="ppaction://hlinksldjump"/>
            </p:cNvPr>
            <p:cNvSpPr/>
            <p:nvPr/>
          </p:nvSpPr>
          <p:spPr>
            <a:xfrm>
              <a:off x="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10" name="Rectangle 9">
              <a:hlinkClick r:id="rId5" action="ppaction://hlinksldjump"/>
            </p:cNvPr>
            <p:cNvSpPr/>
            <p:nvPr/>
          </p:nvSpPr>
          <p:spPr>
            <a:xfrm>
              <a:off x="224536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11" name="Rectangle 10">
              <a:hlinkClick r:id="rId6" action="ppaction://hlinksldjump"/>
            </p:cNvPr>
            <p:cNvSpPr/>
            <p:nvPr/>
          </p:nvSpPr>
          <p:spPr>
            <a:xfrm>
              <a:off x="4490720"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Facility</a:t>
              </a:r>
              <a:endParaRPr lang="en-GB" sz="2000" dirty="0">
                <a:solidFill>
                  <a:schemeClr val="bg1"/>
                </a:solidFill>
                <a:latin typeface="Segoe UI Light" panose="020B0502040204020203" pitchFamily="34" charset="0"/>
              </a:endParaRPr>
            </a:p>
          </p:txBody>
        </p:sp>
        <p:sp>
          <p:nvSpPr>
            <p:cNvPr id="12" name="Rectangle 11">
              <a:hlinkClick r:id="rId7" action="ppaction://hlinksldjump"/>
            </p:cNvPr>
            <p:cNvSpPr/>
            <p:nvPr/>
          </p:nvSpPr>
          <p:spPr>
            <a:xfrm>
              <a:off x="673608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Portfolio</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3" name="Rectangle 12">
              <a:hlinkClick r:id="rId8" action="ppaction://hlinksldjump"/>
            </p:cNvPr>
            <p:cNvSpPr/>
            <p:nvPr/>
          </p:nvSpPr>
          <p:spPr>
            <a:xfrm>
              <a:off x="898144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grpSp>
      <p:sp>
        <p:nvSpPr>
          <p:cNvPr id="14" name="Rectangle 13"/>
          <p:cNvSpPr/>
          <p:nvPr/>
        </p:nvSpPr>
        <p:spPr>
          <a:xfrm>
            <a:off x="5015218" y="919726"/>
            <a:ext cx="2154980" cy="766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15" name="Rectangle 14">
            <a:hlinkClick r:id="" action="ppaction://hlinkshowjump?jump=endshow"/>
            <a:hlinkHover r:id="rId5" action="ppaction://hlinksldjump"/>
            <a:extLst>
              <a:ext uri="{FF2B5EF4-FFF2-40B4-BE49-F238E27FC236}">
                <a16:creationId xmlns:a16="http://schemas.microsoft.com/office/drawing/2014/main" id="{98EF1912-F42B-F848-B8EF-CC2B88B94965}"/>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2" name="Rectangle 21">
            <a:extLst>
              <a:ext uri="{FF2B5EF4-FFF2-40B4-BE49-F238E27FC236}">
                <a16:creationId xmlns:a16="http://schemas.microsoft.com/office/drawing/2014/main" id="{20446AA8-C149-ED4E-875A-A22D87A5884F}"/>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pic>
        <p:nvPicPr>
          <p:cNvPr id="9" name="Picture 8">
            <a:extLst>
              <a:ext uri="{FF2B5EF4-FFF2-40B4-BE49-F238E27FC236}">
                <a16:creationId xmlns:a16="http://schemas.microsoft.com/office/drawing/2014/main" id="{636E314D-A104-BE4E-92F8-13B8F158D30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22732" y="1132915"/>
            <a:ext cx="11618256" cy="5630956"/>
          </a:xfrm>
          <a:prstGeom prst="rect">
            <a:avLst/>
          </a:prstGeom>
        </p:spPr>
      </p:pic>
    </p:spTree>
    <p:extLst>
      <p:ext uri="{BB962C8B-B14F-4D97-AF65-F5344CB8AC3E}">
        <p14:creationId xmlns:p14="http://schemas.microsoft.com/office/powerpoint/2010/main" val="424034305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9DB26DF-88EF-E047-8DC0-C64689D485C8}"/>
              </a:ext>
            </a:extLst>
          </p:cNvPr>
          <p:cNvGrpSpPr/>
          <p:nvPr/>
        </p:nvGrpSpPr>
        <p:grpSpPr>
          <a:xfrm>
            <a:off x="531082" y="469626"/>
            <a:ext cx="11129836" cy="497149"/>
            <a:chOff x="0" y="469626"/>
            <a:chExt cx="11129836" cy="497149"/>
          </a:xfrm>
        </p:grpSpPr>
        <p:sp>
          <p:nvSpPr>
            <p:cNvPr id="6" name="Rectangle 5">
              <a:hlinkClick r:id="rId2" action="ppaction://hlinksldjump"/>
            </p:cNvPr>
            <p:cNvSpPr/>
            <p:nvPr/>
          </p:nvSpPr>
          <p:spPr>
            <a:xfrm>
              <a:off x="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10" name="Rectangle 9">
              <a:hlinkClick r:id="rId3" action="ppaction://hlinksldjump"/>
            </p:cNvPr>
            <p:cNvSpPr/>
            <p:nvPr/>
          </p:nvSpPr>
          <p:spPr>
            <a:xfrm>
              <a:off x="224536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11" name="Rectangle 10">
              <a:hlinkClick r:id="rId4" action="ppaction://hlinksldjump"/>
            </p:cNvPr>
            <p:cNvSpPr/>
            <p:nvPr/>
          </p:nvSpPr>
          <p:spPr>
            <a:xfrm>
              <a:off x="4490720"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Facility</a:t>
              </a:r>
              <a:endParaRPr lang="en-GB" sz="2000" dirty="0">
                <a:solidFill>
                  <a:schemeClr val="bg1"/>
                </a:solidFill>
                <a:latin typeface="Segoe UI Light" panose="020B0502040204020203" pitchFamily="34" charset="0"/>
              </a:endParaRPr>
            </a:p>
          </p:txBody>
        </p:sp>
        <p:sp>
          <p:nvSpPr>
            <p:cNvPr id="12" name="Rectangle 11">
              <a:hlinkClick r:id="rId5" action="ppaction://hlinksldjump"/>
            </p:cNvPr>
            <p:cNvSpPr/>
            <p:nvPr/>
          </p:nvSpPr>
          <p:spPr>
            <a:xfrm>
              <a:off x="673608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Portfolio</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3" name="Rectangle 12">
              <a:hlinkClick r:id="rId6" action="ppaction://hlinksldjump"/>
            </p:cNvPr>
            <p:cNvSpPr/>
            <p:nvPr/>
          </p:nvSpPr>
          <p:spPr>
            <a:xfrm>
              <a:off x="898144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grpSp>
      <p:sp>
        <p:nvSpPr>
          <p:cNvPr id="14" name="Rectangle 13"/>
          <p:cNvSpPr/>
          <p:nvPr/>
        </p:nvSpPr>
        <p:spPr>
          <a:xfrm>
            <a:off x="5015218" y="919726"/>
            <a:ext cx="2154980" cy="766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15" name="Rectangle 14">
            <a:hlinkClick r:id="" action="ppaction://hlinkshowjump?jump=endshow"/>
            <a:hlinkHover r:id="rId3" action="ppaction://hlinksldjump"/>
            <a:extLst>
              <a:ext uri="{FF2B5EF4-FFF2-40B4-BE49-F238E27FC236}">
                <a16:creationId xmlns:a16="http://schemas.microsoft.com/office/drawing/2014/main" id="{98EF1912-F42B-F848-B8EF-CC2B88B94965}"/>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2" name="Rectangle 21">
            <a:extLst>
              <a:ext uri="{FF2B5EF4-FFF2-40B4-BE49-F238E27FC236}">
                <a16:creationId xmlns:a16="http://schemas.microsoft.com/office/drawing/2014/main" id="{20446AA8-C149-ED4E-875A-A22D87A5884F}"/>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3" name="TextBox 2">
            <a:extLst>
              <a:ext uri="{FF2B5EF4-FFF2-40B4-BE49-F238E27FC236}">
                <a16:creationId xmlns:a16="http://schemas.microsoft.com/office/drawing/2014/main" id="{1483161C-92F2-884A-A2C8-B8D0CE878BD4}"/>
              </a:ext>
            </a:extLst>
          </p:cNvPr>
          <p:cNvSpPr txBox="1"/>
          <p:nvPr/>
        </p:nvSpPr>
        <p:spPr>
          <a:xfrm>
            <a:off x="4386942" y="1025924"/>
            <a:ext cx="3603171" cy="338554"/>
          </a:xfrm>
          <a:prstGeom prst="rect">
            <a:avLst/>
          </a:prstGeom>
          <a:noFill/>
        </p:spPr>
        <p:txBody>
          <a:bodyPr wrap="square" rtlCol="0">
            <a:spAutoFit/>
          </a:bodyPr>
          <a:lstStyle/>
          <a:p>
            <a:r>
              <a:rPr lang="en-US" sz="1600" b="1" i="1" u="sng" dirty="0">
                <a:solidFill>
                  <a:schemeClr val="bg1"/>
                </a:solidFill>
              </a:rPr>
              <a:t>FY 22-23 Expansion Plan:</a:t>
            </a:r>
          </a:p>
        </p:txBody>
      </p:sp>
      <p:pic>
        <p:nvPicPr>
          <p:cNvPr id="16" name="Picture 15">
            <a:extLst>
              <a:ext uri="{FF2B5EF4-FFF2-40B4-BE49-F238E27FC236}">
                <a16:creationId xmlns:a16="http://schemas.microsoft.com/office/drawing/2014/main" id="{1265A732-4271-F440-85B0-4DDB61596908}"/>
              </a:ext>
            </a:extLst>
          </p:cNvPr>
          <p:cNvPicPr/>
          <p:nvPr/>
        </p:nvPicPr>
        <p:blipFill>
          <a:blip r:embed="rId7" cstate="print">
            <a:extLst>
              <a:ext uri="{28A0092B-C50C-407E-A947-70E740481C1C}">
                <a14:useLocalDpi xmlns:a14="http://schemas.microsoft.com/office/drawing/2010/main"/>
              </a:ext>
            </a:extLst>
          </a:blip>
          <a:srcRect/>
          <a:stretch>
            <a:fillRect/>
          </a:stretch>
        </p:blipFill>
        <p:spPr bwMode="auto">
          <a:xfrm>
            <a:off x="720996" y="1427804"/>
            <a:ext cx="7530375" cy="5400620"/>
          </a:xfrm>
          <a:prstGeom prst="rect">
            <a:avLst/>
          </a:prstGeom>
          <a:noFill/>
          <a:ln>
            <a:noFill/>
          </a:ln>
        </p:spPr>
      </p:pic>
      <p:sp>
        <p:nvSpPr>
          <p:cNvPr id="17" name="Rectangle 16">
            <a:extLst>
              <a:ext uri="{FF2B5EF4-FFF2-40B4-BE49-F238E27FC236}">
                <a16:creationId xmlns:a16="http://schemas.microsoft.com/office/drawing/2014/main" id="{5980E902-0D7A-EC4D-A8A7-842B74E095D8}"/>
              </a:ext>
            </a:extLst>
          </p:cNvPr>
          <p:cNvSpPr/>
          <p:nvPr/>
        </p:nvSpPr>
        <p:spPr>
          <a:xfrm>
            <a:off x="7769207" y="1252678"/>
            <a:ext cx="4166326" cy="3231654"/>
          </a:xfrm>
          <a:prstGeom prst="rect">
            <a:avLst/>
          </a:prstGeom>
        </p:spPr>
        <p:txBody>
          <a:bodyPr wrap="square">
            <a:spAutoFit/>
          </a:bodyPr>
          <a:lstStyle/>
          <a:p>
            <a:r>
              <a:rPr lang="en-IN" dirty="0"/>
              <a:t>HISION MAKE VMC</a:t>
            </a:r>
          </a:p>
          <a:p>
            <a:endParaRPr lang="en-IN" sz="1600" dirty="0"/>
          </a:p>
          <a:p>
            <a:r>
              <a:rPr lang="en-IN" sz="1600" dirty="0"/>
              <a:t>SIZE </a:t>
            </a:r>
          </a:p>
          <a:p>
            <a:r>
              <a:rPr lang="en-IN" sz="1600" dirty="0"/>
              <a:t>X-9000mm, Y-3600mm, Z- 1250mm, </a:t>
            </a:r>
          </a:p>
          <a:p>
            <a:endParaRPr lang="en-IN" dirty="0"/>
          </a:p>
          <a:p>
            <a:r>
              <a:rPr lang="en-US" sz="1600" dirty="0"/>
              <a:t>Spindle nose to table surface</a:t>
            </a:r>
            <a:r>
              <a:rPr lang="en-IN" sz="1600" dirty="0"/>
              <a:t> – 150mm to 1400mm</a:t>
            </a:r>
          </a:p>
          <a:p>
            <a:endParaRPr lang="en-IN" sz="1600" dirty="0"/>
          </a:p>
          <a:p>
            <a:r>
              <a:rPr lang="en-IN" sz="1600" dirty="0"/>
              <a:t>CNC Control – </a:t>
            </a:r>
            <a:r>
              <a:rPr lang="en-US" sz="1600" dirty="0"/>
              <a:t>Siemens 840Ds</a:t>
            </a:r>
            <a:r>
              <a:rPr lang="en-US" dirty="0"/>
              <a:t>l</a:t>
            </a:r>
            <a:r>
              <a:rPr lang="en-IN" dirty="0"/>
              <a:t> </a:t>
            </a:r>
          </a:p>
          <a:p>
            <a:endParaRPr lang="en-IN" dirty="0"/>
          </a:p>
          <a:p>
            <a:r>
              <a:rPr lang="en-IN" dirty="0"/>
              <a:t>Table Size – 2500mm x 8000mm</a:t>
            </a:r>
          </a:p>
          <a:p>
            <a:endParaRPr lang="en-IN" dirty="0"/>
          </a:p>
        </p:txBody>
      </p:sp>
      <p:sp>
        <p:nvSpPr>
          <p:cNvPr id="4" name="TextBox 3">
            <a:extLst>
              <a:ext uri="{FF2B5EF4-FFF2-40B4-BE49-F238E27FC236}">
                <a16:creationId xmlns:a16="http://schemas.microsoft.com/office/drawing/2014/main" id="{B398528C-299C-7348-9E20-A3CB65A9EF26}"/>
              </a:ext>
            </a:extLst>
          </p:cNvPr>
          <p:cNvSpPr txBox="1"/>
          <p:nvPr/>
        </p:nvSpPr>
        <p:spPr>
          <a:xfrm>
            <a:off x="7769207" y="4567001"/>
            <a:ext cx="4166326" cy="646331"/>
          </a:xfrm>
          <a:prstGeom prst="rect">
            <a:avLst/>
          </a:prstGeom>
          <a:noFill/>
        </p:spPr>
        <p:txBody>
          <a:bodyPr wrap="square" rtlCol="0">
            <a:spAutoFit/>
          </a:bodyPr>
          <a:lstStyle/>
          <a:p>
            <a:r>
              <a:rPr lang="en-US" dirty="0"/>
              <a:t>- </a:t>
            </a:r>
            <a:r>
              <a:rPr lang="en-US" b="1" dirty="0"/>
              <a:t>Commissioning will be Completed by Jan 2023</a:t>
            </a:r>
          </a:p>
        </p:txBody>
      </p:sp>
    </p:spTree>
    <p:extLst>
      <p:ext uri="{BB962C8B-B14F-4D97-AF65-F5344CB8AC3E}">
        <p14:creationId xmlns:p14="http://schemas.microsoft.com/office/powerpoint/2010/main" val="249705232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9DB26DF-88EF-E047-8DC0-C64689D485C8}"/>
              </a:ext>
            </a:extLst>
          </p:cNvPr>
          <p:cNvGrpSpPr/>
          <p:nvPr/>
        </p:nvGrpSpPr>
        <p:grpSpPr>
          <a:xfrm>
            <a:off x="531082" y="469626"/>
            <a:ext cx="11129836" cy="497149"/>
            <a:chOff x="0" y="469626"/>
            <a:chExt cx="11129836" cy="497149"/>
          </a:xfrm>
        </p:grpSpPr>
        <p:sp>
          <p:nvSpPr>
            <p:cNvPr id="6" name="Rectangle 5">
              <a:hlinkClick r:id="rId2" action="ppaction://hlinksldjump"/>
            </p:cNvPr>
            <p:cNvSpPr/>
            <p:nvPr/>
          </p:nvSpPr>
          <p:spPr>
            <a:xfrm>
              <a:off x="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10" name="Rectangle 9">
              <a:hlinkClick r:id="rId3" action="ppaction://hlinksldjump"/>
            </p:cNvPr>
            <p:cNvSpPr/>
            <p:nvPr/>
          </p:nvSpPr>
          <p:spPr>
            <a:xfrm>
              <a:off x="224536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11" name="Rectangle 10">
              <a:hlinkClick r:id="rId4" action="ppaction://hlinksldjump"/>
            </p:cNvPr>
            <p:cNvSpPr/>
            <p:nvPr/>
          </p:nvSpPr>
          <p:spPr>
            <a:xfrm>
              <a:off x="4490720"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Facility</a:t>
              </a:r>
              <a:endParaRPr lang="en-GB" sz="2000" dirty="0">
                <a:solidFill>
                  <a:schemeClr val="bg1"/>
                </a:solidFill>
                <a:latin typeface="Segoe UI Light" panose="020B0502040204020203" pitchFamily="34" charset="0"/>
              </a:endParaRPr>
            </a:p>
          </p:txBody>
        </p:sp>
        <p:sp>
          <p:nvSpPr>
            <p:cNvPr id="12" name="Rectangle 11">
              <a:hlinkClick r:id="rId5" action="ppaction://hlinksldjump"/>
            </p:cNvPr>
            <p:cNvSpPr/>
            <p:nvPr/>
          </p:nvSpPr>
          <p:spPr>
            <a:xfrm>
              <a:off x="673608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Portfolio</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3" name="Rectangle 12">
              <a:hlinkClick r:id="rId6" action="ppaction://hlinksldjump"/>
            </p:cNvPr>
            <p:cNvSpPr/>
            <p:nvPr/>
          </p:nvSpPr>
          <p:spPr>
            <a:xfrm>
              <a:off x="898144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grpSp>
      <p:sp>
        <p:nvSpPr>
          <p:cNvPr id="14" name="Rectangle 13"/>
          <p:cNvSpPr/>
          <p:nvPr/>
        </p:nvSpPr>
        <p:spPr>
          <a:xfrm>
            <a:off x="5015218" y="919726"/>
            <a:ext cx="2154980" cy="766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15" name="Rectangle 14">
            <a:hlinkClick r:id="" action="ppaction://hlinkshowjump?jump=endshow"/>
            <a:hlinkHover r:id="rId3" action="ppaction://hlinksldjump"/>
            <a:extLst>
              <a:ext uri="{FF2B5EF4-FFF2-40B4-BE49-F238E27FC236}">
                <a16:creationId xmlns:a16="http://schemas.microsoft.com/office/drawing/2014/main" id="{98EF1912-F42B-F848-B8EF-CC2B88B94965}"/>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2" name="Rectangle 21">
            <a:extLst>
              <a:ext uri="{FF2B5EF4-FFF2-40B4-BE49-F238E27FC236}">
                <a16:creationId xmlns:a16="http://schemas.microsoft.com/office/drawing/2014/main" id="{20446AA8-C149-ED4E-875A-A22D87A5884F}"/>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3" name="TextBox 2">
            <a:extLst>
              <a:ext uri="{FF2B5EF4-FFF2-40B4-BE49-F238E27FC236}">
                <a16:creationId xmlns:a16="http://schemas.microsoft.com/office/drawing/2014/main" id="{1483161C-92F2-884A-A2C8-B8D0CE878BD4}"/>
              </a:ext>
            </a:extLst>
          </p:cNvPr>
          <p:cNvSpPr txBox="1"/>
          <p:nvPr/>
        </p:nvSpPr>
        <p:spPr>
          <a:xfrm>
            <a:off x="4386942" y="1025924"/>
            <a:ext cx="3603171" cy="338554"/>
          </a:xfrm>
          <a:prstGeom prst="rect">
            <a:avLst/>
          </a:prstGeom>
          <a:noFill/>
        </p:spPr>
        <p:txBody>
          <a:bodyPr wrap="square" rtlCol="0">
            <a:spAutoFit/>
          </a:bodyPr>
          <a:lstStyle/>
          <a:p>
            <a:r>
              <a:rPr lang="en-US" sz="1600" b="1" i="1" u="sng" dirty="0">
                <a:solidFill>
                  <a:schemeClr val="bg1"/>
                </a:solidFill>
              </a:rPr>
              <a:t>FY 22-23 Expansion Plan:</a:t>
            </a:r>
          </a:p>
        </p:txBody>
      </p:sp>
      <p:pic>
        <p:nvPicPr>
          <p:cNvPr id="9" name="Picture 8">
            <a:extLst>
              <a:ext uri="{FF2B5EF4-FFF2-40B4-BE49-F238E27FC236}">
                <a16:creationId xmlns:a16="http://schemas.microsoft.com/office/drawing/2014/main" id="{91604D3E-6C61-7D4B-802F-E18C4FEFA6DC}"/>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1394054"/>
            <a:ext cx="12187100" cy="5463946"/>
          </a:xfrm>
          <a:prstGeom prst="rect">
            <a:avLst/>
          </a:prstGeom>
        </p:spPr>
      </p:pic>
      <p:sp>
        <p:nvSpPr>
          <p:cNvPr id="17" name="TextBox 16">
            <a:extLst>
              <a:ext uri="{FF2B5EF4-FFF2-40B4-BE49-F238E27FC236}">
                <a16:creationId xmlns:a16="http://schemas.microsoft.com/office/drawing/2014/main" id="{FA9C9764-1123-0940-AAC4-B51339A74D75}"/>
              </a:ext>
            </a:extLst>
          </p:cNvPr>
          <p:cNvSpPr txBox="1"/>
          <p:nvPr/>
        </p:nvSpPr>
        <p:spPr>
          <a:xfrm>
            <a:off x="7267162" y="1389744"/>
            <a:ext cx="2020538" cy="646331"/>
          </a:xfrm>
          <a:prstGeom prst="rect">
            <a:avLst/>
          </a:prstGeom>
          <a:noFill/>
        </p:spPr>
        <p:txBody>
          <a:bodyPr wrap="square" rtlCol="0">
            <a:spAutoFit/>
          </a:bodyPr>
          <a:lstStyle/>
          <a:p>
            <a:r>
              <a:rPr lang="en-US" dirty="0"/>
              <a:t>3000 </a:t>
            </a:r>
            <a:r>
              <a:rPr lang="en-US" dirty="0" err="1"/>
              <a:t>Sq</a:t>
            </a:r>
            <a:r>
              <a:rPr lang="en-US" dirty="0"/>
              <a:t> Mtrs</a:t>
            </a:r>
          </a:p>
          <a:p>
            <a:r>
              <a:rPr lang="en-US" dirty="0"/>
              <a:t>Factory Expansion</a:t>
            </a:r>
          </a:p>
        </p:txBody>
      </p:sp>
      <p:sp>
        <p:nvSpPr>
          <p:cNvPr id="19" name="TextBox 18">
            <a:extLst>
              <a:ext uri="{FF2B5EF4-FFF2-40B4-BE49-F238E27FC236}">
                <a16:creationId xmlns:a16="http://schemas.microsoft.com/office/drawing/2014/main" id="{4BA31144-603B-6A44-BF4D-DCED4805E04A}"/>
              </a:ext>
            </a:extLst>
          </p:cNvPr>
          <p:cNvSpPr txBox="1"/>
          <p:nvPr/>
        </p:nvSpPr>
        <p:spPr>
          <a:xfrm>
            <a:off x="3174248" y="1422648"/>
            <a:ext cx="1847554" cy="646331"/>
          </a:xfrm>
          <a:prstGeom prst="rect">
            <a:avLst/>
          </a:prstGeom>
          <a:noFill/>
        </p:spPr>
        <p:txBody>
          <a:bodyPr wrap="square" rtlCol="0">
            <a:spAutoFit/>
          </a:bodyPr>
          <a:lstStyle/>
          <a:p>
            <a:r>
              <a:rPr lang="en-US" dirty="0"/>
              <a:t>4830 </a:t>
            </a:r>
            <a:r>
              <a:rPr lang="en-US" dirty="0" err="1"/>
              <a:t>Sq</a:t>
            </a:r>
            <a:r>
              <a:rPr lang="en-US" dirty="0"/>
              <a:t> Mtrs</a:t>
            </a:r>
          </a:p>
          <a:p>
            <a:r>
              <a:rPr lang="en-US" dirty="0"/>
              <a:t>Existing Factory</a:t>
            </a:r>
          </a:p>
        </p:txBody>
      </p:sp>
      <p:sp>
        <p:nvSpPr>
          <p:cNvPr id="20" name="TextBox 19">
            <a:extLst>
              <a:ext uri="{FF2B5EF4-FFF2-40B4-BE49-F238E27FC236}">
                <a16:creationId xmlns:a16="http://schemas.microsoft.com/office/drawing/2014/main" id="{A5E3C48F-72D1-E849-B5AA-F9E26E298184}"/>
              </a:ext>
            </a:extLst>
          </p:cNvPr>
          <p:cNvSpPr txBox="1"/>
          <p:nvPr/>
        </p:nvSpPr>
        <p:spPr>
          <a:xfrm>
            <a:off x="1328562" y="2033931"/>
            <a:ext cx="1959943" cy="646331"/>
          </a:xfrm>
          <a:prstGeom prst="rect">
            <a:avLst/>
          </a:prstGeom>
          <a:noFill/>
        </p:spPr>
        <p:txBody>
          <a:bodyPr wrap="square" rtlCol="0">
            <a:spAutoFit/>
          </a:bodyPr>
          <a:lstStyle/>
          <a:p>
            <a:r>
              <a:rPr lang="en-US" dirty="0"/>
              <a:t>720 </a:t>
            </a:r>
            <a:r>
              <a:rPr lang="en-US" dirty="0" err="1"/>
              <a:t>Sq</a:t>
            </a:r>
            <a:r>
              <a:rPr lang="en-US" dirty="0"/>
              <a:t> Mtrs</a:t>
            </a:r>
          </a:p>
          <a:p>
            <a:r>
              <a:rPr lang="en-US" dirty="0"/>
              <a:t>Factory Expansion</a:t>
            </a:r>
          </a:p>
        </p:txBody>
      </p:sp>
      <p:sp>
        <p:nvSpPr>
          <p:cNvPr id="21" name="TextBox 20">
            <a:extLst>
              <a:ext uri="{FF2B5EF4-FFF2-40B4-BE49-F238E27FC236}">
                <a16:creationId xmlns:a16="http://schemas.microsoft.com/office/drawing/2014/main" id="{56A2200F-C393-894A-AB39-4AB37D2FEFA2}"/>
              </a:ext>
            </a:extLst>
          </p:cNvPr>
          <p:cNvSpPr txBox="1"/>
          <p:nvPr/>
        </p:nvSpPr>
        <p:spPr>
          <a:xfrm>
            <a:off x="454988" y="3118364"/>
            <a:ext cx="1853545" cy="646331"/>
          </a:xfrm>
          <a:prstGeom prst="rect">
            <a:avLst/>
          </a:prstGeom>
          <a:noFill/>
        </p:spPr>
        <p:txBody>
          <a:bodyPr wrap="square" rtlCol="0">
            <a:spAutoFit/>
          </a:bodyPr>
          <a:lstStyle/>
          <a:p>
            <a:r>
              <a:rPr lang="en-US" dirty="0"/>
              <a:t>1000 </a:t>
            </a:r>
            <a:r>
              <a:rPr lang="en-US" dirty="0" err="1"/>
              <a:t>Sq</a:t>
            </a:r>
            <a:r>
              <a:rPr lang="en-US" dirty="0"/>
              <a:t> Mtrs</a:t>
            </a:r>
          </a:p>
          <a:p>
            <a:r>
              <a:rPr lang="en-US" dirty="0"/>
              <a:t>Office Expansion</a:t>
            </a:r>
          </a:p>
        </p:txBody>
      </p:sp>
      <p:cxnSp>
        <p:nvCxnSpPr>
          <p:cNvPr id="23" name="Straight Arrow Connector 22">
            <a:extLst>
              <a:ext uri="{FF2B5EF4-FFF2-40B4-BE49-F238E27FC236}">
                <a16:creationId xmlns:a16="http://schemas.microsoft.com/office/drawing/2014/main" id="{1B28F6E2-4B06-CC4D-9F70-7293D3E0A489}"/>
              </a:ext>
            </a:extLst>
          </p:cNvPr>
          <p:cNvCxnSpPr>
            <a:cxnSpLocks/>
          </p:cNvCxnSpPr>
          <p:nvPr/>
        </p:nvCxnSpPr>
        <p:spPr>
          <a:xfrm>
            <a:off x="1500947" y="3695406"/>
            <a:ext cx="980996" cy="50739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8B73813-2437-A941-869C-22675A633BE7}"/>
              </a:ext>
            </a:extLst>
          </p:cNvPr>
          <p:cNvCxnSpPr>
            <a:cxnSpLocks/>
            <a:stCxn id="20" idx="2"/>
          </p:cNvCxnSpPr>
          <p:nvPr/>
        </p:nvCxnSpPr>
        <p:spPr>
          <a:xfrm>
            <a:off x="2308534" y="2680262"/>
            <a:ext cx="928288" cy="146694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B4F0590-E911-8740-A079-33FD5DD5D144}"/>
              </a:ext>
            </a:extLst>
          </p:cNvPr>
          <p:cNvCxnSpPr>
            <a:cxnSpLocks/>
          </p:cNvCxnSpPr>
          <p:nvPr/>
        </p:nvCxnSpPr>
        <p:spPr>
          <a:xfrm>
            <a:off x="4168934" y="2065637"/>
            <a:ext cx="852868" cy="12211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AD8F0EE-82F2-6F44-93AA-AB863C1FA574}"/>
              </a:ext>
            </a:extLst>
          </p:cNvPr>
          <p:cNvCxnSpPr>
            <a:cxnSpLocks/>
            <a:stCxn id="17" idx="2"/>
          </p:cNvCxnSpPr>
          <p:nvPr/>
        </p:nvCxnSpPr>
        <p:spPr>
          <a:xfrm>
            <a:off x="8277431" y="2036075"/>
            <a:ext cx="755904" cy="53633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D5BA81B-7402-A344-8E5A-3015BDEB43BA}"/>
              </a:ext>
            </a:extLst>
          </p:cNvPr>
          <p:cNvSpPr txBox="1"/>
          <p:nvPr/>
        </p:nvSpPr>
        <p:spPr>
          <a:xfrm>
            <a:off x="6414739" y="5742043"/>
            <a:ext cx="4931426" cy="369332"/>
          </a:xfrm>
          <a:prstGeom prst="rect">
            <a:avLst/>
          </a:prstGeom>
          <a:noFill/>
        </p:spPr>
        <p:txBody>
          <a:bodyPr wrap="square" rtlCol="0">
            <a:spAutoFit/>
          </a:bodyPr>
          <a:lstStyle/>
          <a:p>
            <a:r>
              <a:rPr lang="en-US" dirty="0"/>
              <a:t>- </a:t>
            </a:r>
            <a:r>
              <a:rPr lang="en-US" b="1" dirty="0"/>
              <a:t>Infra Expansion to be completed by end of 2023</a:t>
            </a:r>
          </a:p>
        </p:txBody>
      </p:sp>
    </p:spTree>
    <p:extLst>
      <p:ext uri="{BB962C8B-B14F-4D97-AF65-F5344CB8AC3E}">
        <p14:creationId xmlns:p14="http://schemas.microsoft.com/office/powerpoint/2010/main" val="163659164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29576"/>
            <a:ext cx="12192000" cy="6828424"/>
          </a:xfrm>
          <a:prstGeom prst="rect">
            <a:avLst/>
          </a:prstGeom>
        </p:spPr>
      </p:pic>
      <p:sp>
        <p:nvSpPr>
          <p:cNvPr id="6" name="Rectangle 5">
            <a:hlinkClick r:id="rId4" action="ppaction://hlinksldjump"/>
          </p:cNvPr>
          <p:cNvSpPr/>
          <p:nvPr/>
        </p:nvSpPr>
        <p:spPr>
          <a:xfrm>
            <a:off x="53108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10" name="Rectangle 9">
            <a:hlinkClick r:id="rId5" action="ppaction://hlinksldjump"/>
          </p:cNvPr>
          <p:cNvSpPr/>
          <p:nvPr/>
        </p:nvSpPr>
        <p:spPr>
          <a:xfrm>
            <a:off x="277644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11" name="Rectangle 10">
            <a:hlinkClick r:id="rId6" action="ppaction://hlinksldjump"/>
          </p:cNvPr>
          <p:cNvSpPr/>
          <p:nvPr/>
        </p:nvSpPr>
        <p:spPr>
          <a:xfrm>
            <a:off x="502180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Facility</a:t>
            </a:r>
            <a:endParaRPr lang="en-GB" sz="2000" dirty="0">
              <a:solidFill>
                <a:schemeClr val="bg2"/>
              </a:solidFill>
              <a:latin typeface="Segoe UI Light" panose="020B0502040204020203" pitchFamily="34" charset="0"/>
            </a:endParaRPr>
          </a:p>
        </p:txBody>
      </p:sp>
      <p:sp>
        <p:nvSpPr>
          <p:cNvPr id="13" name="Rectangle 12">
            <a:hlinkClick r:id="rId7" action="ppaction://hlinksldjump"/>
          </p:cNvPr>
          <p:cNvSpPr/>
          <p:nvPr/>
        </p:nvSpPr>
        <p:spPr>
          <a:xfrm>
            <a:off x="951252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2" name="Rectangle 11">
            <a:hlinkClick r:id="rId8" action="ppaction://hlinksldjump"/>
          </p:cNvPr>
          <p:cNvSpPr/>
          <p:nvPr/>
        </p:nvSpPr>
        <p:spPr>
          <a:xfrm>
            <a:off x="7267162"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Portfolio</a:t>
            </a:r>
            <a:endParaRPr lang="en-GB" sz="2000" dirty="0">
              <a:solidFill>
                <a:schemeClr val="bg1"/>
              </a:solidFill>
              <a:latin typeface="Segoe UI Light" panose="020B0502040204020203" pitchFamily="34" charset="0"/>
            </a:endParaRPr>
          </a:p>
        </p:txBody>
      </p:sp>
      <p:sp>
        <p:nvSpPr>
          <p:cNvPr id="19" name="Rectangle 18">
            <a:hlinkClick r:id="" action="ppaction://hlinkshowjump?jump=endshow"/>
            <a:hlinkHover r:id="rId5" action="ppaction://hlinksldjump"/>
            <a:extLst>
              <a:ext uri="{FF2B5EF4-FFF2-40B4-BE49-F238E27FC236}">
                <a16:creationId xmlns:a16="http://schemas.microsoft.com/office/drawing/2014/main" id="{50E6FCED-5149-7340-A03D-DA1FB8AB59B3}"/>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4" name="Rectangle 13"/>
          <p:cNvSpPr/>
          <p:nvPr/>
        </p:nvSpPr>
        <p:spPr>
          <a:xfrm>
            <a:off x="7267162" y="928321"/>
            <a:ext cx="2148396" cy="680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35" name="Rectangle 34">
            <a:extLst>
              <a:ext uri="{FF2B5EF4-FFF2-40B4-BE49-F238E27FC236}">
                <a16:creationId xmlns:a16="http://schemas.microsoft.com/office/drawing/2014/main" id="{3CE33E2F-846D-B74F-B61C-5D53051EBD26}"/>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a:t>
            </a:r>
            <a:r>
              <a:rPr lang="en-US" sz="2000" dirty="0" err="1">
                <a:solidFill>
                  <a:srgbClr val="D06A2B"/>
                </a:solidFill>
                <a:latin typeface="Swis721 BT Roman" panose="020B0504020202020204" pitchFamily="34" charset="0"/>
                <a:cs typeface="Segoe UI Light" panose="020B0502040204020203" pitchFamily="34" charset="0"/>
              </a:rPr>
              <a:t>Pvt</a:t>
            </a:r>
            <a:r>
              <a:rPr lang="en-US" sz="2000" dirty="0">
                <a:solidFill>
                  <a:srgbClr val="D06A2B"/>
                </a:solidFill>
                <a:latin typeface="Swis721 BT Roman" panose="020B0504020202020204" pitchFamily="34" charset="0"/>
                <a:cs typeface="Segoe UI Light" panose="020B0502040204020203" pitchFamily="34" charset="0"/>
              </a:rPr>
              <a: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3" name="AutoShape 2" descr="AIMENGINEERS INDIA PVT. LTD.-Scanned Certificate.pdf">
            <a:extLst>
              <a:ext uri="{FF2B5EF4-FFF2-40B4-BE49-F238E27FC236}">
                <a16:creationId xmlns:a16="http://schemas.microsoft.com/office/drawing/2014/main" id="{5451D8BE-4A45-8243-9395-953B8171B88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2932EFA1-5069-2C4D-9B45-8743056F5542}"/>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434174" y="962335"/>
            <a:ext cx="4431024" cy="5734266"/>
          </a:xfrm>
          <a:prstGeom prst="rect">
            <a:avLst/>
          </a:prstGeom>
        </p:spPr>
      </p:pic>
      <p:sp>
        <p:nvSpPr>
          <p:cNvPr id="2" name="TextBox 1">
            <a:extLst>
              <a:ext uri="{FF2B5EF4-FFF2-40B4-BE49-F238E27FC236}">
                <a16:creationId xmlns:a16="http://schemas.microsoft.com/office/drawing/2014/main" id="{F9D8CCA6-567A-EC4A-A323-1BEA5CFC224D}"/>
              </a:ext>
            </a:extLst>
          </p:cNvPr>
          <p:cNvSpPr txBox="1"/>
          <p:nvPr/>
        </p:nvSpPr>
        <p:spPr>
          <a:xfrm>
            <a:off x="8341360" y="1318645"/>
            <a:ext cx="3319558" cy="1200329"/>
          </a:xfrm>
          <a:prstGeom prst="rect">
            <a:avLst/>
          </a:prstGeom>
          <a:noFill/>
        </p:spPr>
        <p:txBody>
          <a:bodyPr wrap="square" rtlCol="0">
            <a:spAutoFit/>
          </a:bodyPr>
          <a:lstStyle/>
          <a:p>
            <a:r>
              <a:rPr lang="en-US" sz="2400" dirty="0">
                <a:solidFill>
                  <a:schemeClr val="bg1"/>
                </a:solidFill>
              </a:rPr>
              <a:t>* Implementation of IS3834-2 will be completed by Sep 2023</a:t>
            </a:r>
          </a:p>
        </p:txBody>
      </p:sp>
      <p:sp>
        <p:nvSpPr>
          <p:cNvPr id="4" name="TextBox 3">
            <a:extLst>
              <a:ext uri="{FF2B5EF4-FFF2-40B4-BE49-F238E27FC236}">
                <a16:creationId xmlns:a16="http://schemas.microsoft.com/office/drawing/2014/main" id="{72CB731D-D12A-3847-B933-1E7E5CCF2514}"/>
              </a:ext>
            </a:extLst>
          </p:cNvPr>
          <p:cNvSpPr txBox="1"/>
          <p:nvPr/>
        </p:nvSpPr>
        <p:spPr>
          <a:xfrm>
            <a:off x="8341360" y="2870844"/>
            <a:ext cx="2677886" cy="646331"/>
          </a:xfrm>
          <a:prstGeom prst="rect">
            <a:avLst/>
          </a:prstGeom>
          <a:noFill/>
        </p:spPr>
        <p:txBody>
          <a:bodyPr wrap="square" rtlCol="0">
            <a:spAutoFit/>
          </a:bodyPr>
          <a:lstStyle/>
          <a:p>
            <a:r>
              <a:rPr lang="en-US" b="1" dirty="0">
                <a:solidFill>
                  <a:schemeClr val="bg1"/>
                </a:solidFill>
              </a:rPr>
              <a:t>* Plan to Implement AS9100 by end of FY23-24</a:t>
            </a:r>
          </a:p>
        </p:txBody>
      </p:sp>
    </p:spTree>
    <p:extLst>
      <p:ext uri="{BB962C8B-B14F-4D97-AF65-F5344CB8AC3E}">
        <p14:creationId xmlns:p14="http://schemas.microsoft.com/office/powerpoint/2010/main" val="15219188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40462"/>
            <a:ext cx="12192000" cy="6828424"/>
          </a:xfrm>
          <a:prstGeom prst="rect">
            <a:avLst/>
          </a:prstGeom>
        </p:spPr>
      </p:pic>
      <p:sp>
        <p:nvSpPr>
          <p:cNvPr id="6" name="Rectangle 5">
            <a:hlinkClick r:id="rId4" action="ppaction://hlinksldjump"/>
          </p:cNvPr>
          <p:cNvSpPr/>
          <p:nvPr/>
        </p:nvSpPr>
        <p:spPr>
          <a:xfrm>
            <a:off x="53108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10" name="Rectangle 9">
            <a:hlinkClick r:id="rId5" action="ppaction://hlinksldjump"/>
          </p:cNvPr>
          <p:cNvSpPr/>
          <p:nvPr/>
        </p:nvSpPr>
        <p:spPr>
          <a:xfrm>
            <a:off x="277644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11" name="Rectangle 10">
            <a:hlinkClick r:id="rId6" action="ppaction://hlinksldjump"/>
          </p:cNvPr>
          <p:cNvSpPr/>
          <p:nvPr/>
        </p:nvSpPr>
        <p:spPr>
          <a:xfrm>
            <a:off x="502180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Facility</a:t>
            </a:r>
            <a:endParaRPr lang="en-GB" sz="2000" dirty="0">
              <a:solidFill>
                <a:schemeClr val="bg2"/>
              </a:solidFill>
              <a:latin typeface="Segoe UI Light" panose="020B0502040204020203" pitchFamily="34" charset="0"/>
            </a:endParaRPr>
          </a:p>
        </p:txBody>
      </p:sp>
      <p:sp>
        <p:nvSpPr>
          <p:cNvPr id="13" name="Rectangle 12">
            <a:hlinkClick r:id="rId7" action="ppaction://hlinksldjump"/>
          </p:cNvPr>
          <p:cNvSpPr/>
          <p:nvPr/>
        </p:nvSpPr>
        <p:spPr>
          <a:xfrm>
            <a:off x="951252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2" name="Rectangle 11">
            <a:hlinkClick r:id="rId8" action="ppaction://hlinksldjump"/>
          </p:cNvPr>
          <p:cNvSpPr/>
          <p:nvPr/>
        </p:nvSpPr>
        <p:spPr>
          <a:xfrm>
            <a:off x="7267162"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Portfolio</a:t>
            </a:r>
            <a:endParaRPr lang="en-GB" sz="2000" dirty="0">
              <a:solidFill>
                <a:schemeClr val="bg1"/>
              </a:solidFill>
              <a:latin typeface="Segoe UI Light" panose="020B0502040204020203" pitchFamily="34" charset="0"/>
            </a:endParaRPr>
          </a:p>
        </p:txBody>
      </p:sp>
      <p:sp>
        <p:nvSpPr>
          <p:cNvPr id="19" name="Rectangle 18">
            <a:hlinkClick r:id="" action="ppaction://hlinkshowjump?jump=endshow"/>
            <a:hlinkHover r:id="rId5" action="ppaction://hlinksldjump"/>
            <a:extLst>
              <a:ext uri="{FF2B5EF4-FFF2-40B4-BE49-F238E27FC236}">
                <a16:creationId xmlns:a16="http://schemas.microsoft.com/office/drawing/2014/main" id="{50E6FCED-5149-7340-A03D-DA1FB8AB59B3}"/>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4" name="Rectangle 13"/>
          <p:cNvSpPr/>
          <p:nvPr/>
        </p:nvSpPr>
        <p:spPr>
          <a:xfrm>
            <a:off x="7267162" y="928321"/>
            <a:ext cx="2148396" cy="680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26" name="TextBox 25">
            <a:hlinkClick r:id="rId9" action="ppaction://hlinksldjump"/>
            <a:extLst>
              <a:ext uri="{FF2B5EF4-FFF2-40B4-BE49-F238E27FC236}">
                <a16:creationId xmlns:a16="http://schemas.microsoft.com/office/drawing/2014/main" id="{27D00005-1430-D04A-AEB5-136F9641EC08}"/>
              </a:ext>
            </a:extLst>
          </p:cNvPr>
          <p:cNvSpPr txBox="1"/>
          <p:nvPr/>
        </p:nvSpPr>
        <p:spPr>
          <a:xfrm>
            <a:off x="490443" y="1625505"/>
            <a:ext cx="3883069" cy="369332"/>
          </a:xfrm>
          <a:prstGeom prst="rect">
            <a:avLst/>
          </a:prstGeom>
          <a:noFill/>
        </p:spPr>
        <p:txBody>
          <a:bodyPr wrap="square" rtlCol="0">
            <a:spAutoFit/>
          </a:bodyPr>
          <a:lstStyle/>
          <a:p>
            <a:r>
              <a:rPr lang="en-US" b="1" u="sng" dirty="0">
                <a:solidFill>
                  <a:schemeClr val="bg1"/>
                </a:solidFill>
              </a:rPr>
              <a:t>- Division I – Mining &amp; Construction</a:t>
            </a:r>
          </a:p>
        </p:txBody>
      </p:sp>
      <p:sp>
        <p:nvSpPr>
          <p:cNvPr id="27" name="TextBox 26">
            <a:hlinkClick r:id="rId10" action="ppaction://hlinksldjump"/>
            <a:extLst>
              <a:ext uri="{FF2B5EF4-FFF2-40B4-BE49-F238E27FC236}">
                <a16:creationId xmlns:a16="http://schemas.microsoft.com/office/drawing/2014/main" id="{DAE7C97D-B47C-8A4E-BE55-AF6E1D79DC44}"/>
              </a:ext>
            </a:extLst>
          </p:cNvPr>
          <p:cNvSpPr txBox="1"/>
          <p:nvPr/>
        </p:nvSpPr>
        <p:spPr>
          <a:xfrm>
            <a:off x="490442" y="2439651"/>
            <a:ext cx="3883069" cy="369332"/>
          </a:xfrm>
          <a:prstGeom prst="rect">
            <a:avLst/>
          </a:prstGeom>
          <a:noFill/>
        </p:spPr>
        <p:txBody>
          <a:bodyPr wrap="square" rtlCol="0">
            <a:spAutoFit/>
          </a:bodyPr>
          <a:lstStyle>
            <a:defPPr>
              <a:defRPr lang="en-US"/>
            </a:defPPr>
            <a:lvl1pPr>
              <a:defRPr b="1" u="sng">
                <a:solidFill>
                  <a:schemeClr val="bg1"/>
                </a:solidFill>
              </a:defRPr>
            </a:lvl1pPr>
          </a:lstStyle>
          <a:p>
            <a:r>
              <a:rPr lang="en-US" dirty="0"/>
              <a:t>- Division II – Projects</a:t>
            </a:r>
          </a:p>
        </p:txBody>
      </p:sp>
      <p:sp>
        <p:nvSpPr>
          <p:cNvPr id="28" name="TextBox 27">
            <a:extLst>
              <a:ext uri="{FF2B5EF4-FFF2-40B4-BE49-F238E27FC236}">
                <a16:creationId xmlns:a16="http://schemas.microsoft.com/office/drawing/2014/main" id="{B1EA7F66-2E64-BC4F-8112-DD8C89412156}"/>
              </a:ext>
            </a:extLst>
          </p:cNvPr>
          <p:cNvSpPr txBox="1"/>
          <p:nvPr/>
        </p:nvSpPr>
        <p:spPr>
          <a:xfrm>
            <a:off x="490442" y="1934317"/>
            <a:ext cx="8678621" cy="369332"/>
          </a:xfrm>
          <a:prstGeom prst="rect">
            <a:avLst/>
          </a:prstGeom>
          <a:noFill/>
        </p:spPr>
        <p:txBody>
          <a:bodyPr wrap="square" rtlCol="0">
            <a:spAutoFit/>
          </a:bodyPr>
          <a:lstStyle/>
          <a:p>
            <a:r>
              <a:rPr lang="en-US" dirty="0">
                <a:solidFill>
                  <a:schemeClr val="bg1"/>
                </a:solidFill>
                <a:latin typeface="Swis721 Th BT Thin" panose="020B0303020202020204" pitchFamily="34" charset="0"/>
              </a:rPr>
              <a:t>Product Range – Crusher Frame, Rotors, Conveyors, Chutes, Hopper, Platform</a:t>
            </a:r>
          </a:p>
        </p:txBody>
      </p:sp>
      <p:sp>
        <p:nvSpPr>
          <p:cNvPr id="29" name="TextBox 28">
            <a:extLst>
              <a:ext uri="{FF2B5EF4-FFF2-40B4-BE49-F238E27FC236}">
                <a16:creationId xmlns:a16="http://schemas.microsoft.com/office/drawing/2014/main" id="{69A60F95-6778-8A4B-B5AB-6F4E0AFC625F}"/>
              </a:ext>
            </a:extLst>
          </p:cNvPr>
          <p:cNvSpPr txBox="1"/>
          <p:nvPr/>
        </p:nvSpPr>
        <p:spPr>
          <a:xfrm>
            <a:off x="880448" y="3205196"/>
            <a:ext cx="2439448" cy="1477328"/>
          </a:xfrm>
          <a:prstGeom prst="rect">
            <a:avLst/>
          </a:prstGeom>
          <a:noFill/>
        </p:spPr>
        <p:txBody>
          <a:bodyPr wrap="square" rtlCol="0">
            <a:spAutoFit/>
          </a:bodyPr>
          <a:lstStyle>
            <a:defPPr>
              <a:defRPr lang="en-US"/>
            </a:defPPr>
            <a:lvl1pPr>
              <a:defRPr>
                <a:solidFill>
                  <a:schemeClr val="bg1"/>
                </a:solidFill>
                <a:latin typeface="Swis721 Th BT Thin" panose="020B0303020202020204" pitchFamily="34" charset="0"/>
              </a:defRPr>
            </a:lvl1pPr>
          </a:lstStyle>
          <a:p>
            <a:r>
              <a:rPr lang="en-US" dirty="0"/>
              <a:t>Storage Tanks</a:t>
            </a:r>
          </a:p>
          <a:p>
            <a:r>
              <a:rPr lang="en-US" dirty="0"/>
              <a:t>Pressure Vessels</a:t>
            </a:r>
          </a:p>
          <a:p>
            <a:r>
              <a:rPr lang="en-US" dirty="0"/>
              <a:t>Heat exchangers</a:t>
            </a:r>
          </a:p>
          <a:p>
            <a:r>
              <a:rPr lang="en-US" dirty="0"/>
              <a:t>Reactors</a:t>
            </a:r>
          </a:p>
          <a:p>
            <a:endParaRPr lang="en-US" dirty="0"/>
          </a:p>
        </p:txBody>
      </p:sp>
      <p:sp>
        <p:nvSpPr>
          <p:cNvPr id="30" name="TextBox 29">
            <a:extLst>
              <a:ext uri="{FF2B5EF4-FFF2-40B4-BE49-F238E27FC236}">
                <a16:creationId xmlns:a16="http://schemas.microsoft.com/office/drawing/2014/main" id="{D24824D2-393D-C748-B91A-4721B3ABF175}"/>
              </a:ext>
            </a:extLst>
          </p:cNvPr>
          <p:cNvSpPr txBox="1"/>
          <p:nvPr/>
        </p:nvSpPr>
        <p:spPr>
          <a:xfrm>
            <a:off x="3353963" y="2749991"/>
            <a:ext cx="2439448" cy="2308324"/>
          </a:xfrm>
          <a:prstGeom prst="rect">
            <a:avLst/>
          </a:prstGeom>
          <a:noFill/>
        </p:spPr>
        <p:txBody>
          <a:bodyPr wrap="square" rtlCol="0">
            <a:spAutoFit/>
          </a:bodyPr>
          <a:lstStyle>
            <a:defPPr>
              <a:defRPr lang="en-US"/>
            </a:defPPr>
            <a:lvl1pPr>
              <a:defRPr>
                <a:solidFill>
                  <a:schemeClr val="bg1"/>
                </a:solidFill>
                <a:latin typeface="Swis721 Th BT Thin" panose="020B0303020202020204" pitchFamily="34" charset="0"/>
              </a:defRPr>
            </a:lvl1pPr>
          </a:lstStyle>
          <a:p>
            <a:r>
              <a:rPr lang="en-US" dirty="0"/>
              <a:t>Chemical Plant</a:t>
            </a:r>
          </a:p>
          <a:p>
            <a:r>
              <a:rPr lang="en-US" dirty="0"/>
              <a:t>Thermal Plant, </a:t>
            </a:r>
          </a:p>
          <a:p>
            <a:r>
              <a:rPr lang="en-US" dirty="0"/>
              <a:t>Sugar Factory</a:t>
            </a:r>
          </a:p>
          <a:p>
            <a:r>
              <a:rPr lang="en-US" dirty="0"/>
              <a:t>Refinery</a:t>
            </a:r>
          </a:p>
          <a:p>
            <a:r>
              <a:rPr lang="en-US" dirty="0"/>
              <a:t>Pharma, Dairy, Breweries</a:t>
            </a:r>
          </a:p>
          <a:p>
            <a:r>
              <a:rPr lang="en-US" dirty="0"/>
              <a:t>Petro Chemical</a:t>
            </a:r>
          </a:p>
          <a:p>
            <a:endParaRPr lang="en-US" dirty="0"/>
          </a:p>
        </p:txBody>
      </p:sp>
      <p:sp>
        <p:nvSpPr>
          <p:cNvPr id="31" name="Right Brace 30">
            <a:extLst>
              <a:ext uri="{FF2B5EF4-FFF2-40B4-BE49-F238E27FC236}">
                <a16:creationId xmlns:a16="http://schemas.microsoft.com/office/drawing/2014/main" id="{6624A01E-FF87-EC4E-AEE6-FF84512462FD}"/>
              </a:ext>
            </a:extLst>
          </p:cNvPr>
          <p:cNvSpPr/>
          <p:nvPr/>
        </p:nvSpPr>
        <p:spPr>
          <a:xfrm>
            <a:off x="2588821" y="3323016"/>
            <a:ext cx="439387" cy="923330"/>
          </a:xfrm>
          <a:prstGeom prst="rightBrace">
            <a:avLst/>
          </a:prstGeom>
          <a:ln>
            <a:solidFill>
              <a:srgbClr val="D06A2B"/>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33" name="TextBox 32">
            <a:extLst>
              <a:ext uri="{FF2B5EF4-FFF2-40B4-BE49-F238E27FC236}">
                <a16:creationId xmlns:a16="http://schemas.microsoft.com/office/drawing/2014/main" id="{D523545F-5692-A84A-B126-5611AAC8AACD}"/>
              </a:ext>
            </a:extLst>
          </p:cNvPr>
          <p:cNvSpPr txBox="1"/>
          <p:nvPr/>
        </p:nvSpPr>
        <p:spPr>
          <a:xfrm>
            <a:off x="531082" y="5931194"/>
            <a:ext cx="3883069" cy="369332"/>
          </a:xfrm>
          <a:prstGeom prst="rect">
            <a:avLst/>
          </a:prstGeom>
          <a:noFill/>
        </p:spPr>
        <p:txBody>
          <a:bodyPr wrap="square" rtlCol="0">
            <a:spAutoFit/>
          </a:bodyPr>
          <a:lstStyle>
            <a:defPPr>
              <a:defRPr lang="en-US"/>
            </a:defPPr>
            <a:lvl1pPr>
              <a:defRPr b="1" u="sng">
                <a:solidFill>
                  <a:schemeClr val="bg1"/>
                </a:solidFill>
              </a:defRPr>
            </a:lvl1pPr>
          </a:lstStyle>
          <a:p>
            <a:r>
              <a:rPr lang="en-US" dirty="0"/>
              <a:t>- Inspection Agencies:</a:t>
            </a:r>
          </a:p>
        </p:txBody>
      </p:sp>
      <p:sp>
        <p:nvSpPr>
          <p:cNvPr id="34" name="TextBox 33">
            <a:extLst>
              <a:ext uri="{FF2B5EF4-FFF2-40B4-BE49-F238E27FC236}">
                <a16:creationId xmlns:a16="http://schemas.microsoft.com/office/drawing/2014/main" id="{30F5F9D0-019B-BB4A-9CDD-3AD0D40A5A56}"/>
              </a:ext>
            </a:extLst>
          </p:cNvPr>
          <p:cNvSpPr txBox="1"/>
          <p:nvPr/>
        </p:nvSpPr>
        <p:spPr>
          <a:xfrm>
            <a:off x="880448" y="6262610"/>
            <a:ext cx="5908744" cy="369332"/>
          </a:xfrm>
          <a:prstGeom prst="rect">
            <a:avLst/>
          </a:prstGeom>
          <a:noFill/>
        </p:spPr>
        <p:txBody>
          <a:bodyPr wrap="square" rtlCol="0">
            <a:spAutoFit/>
          </a:bodyPr>
          <a:lstStyle>
            <a:defPPr>
              <a:defRPr lang="en-US"/>
            </a:defPPr>
            <a:lvl1pPr>
              <a:defRPr>
                <a:solidFill>
                  <a:schemeClr val="bg1"/>
                </a:solidFill>
                <a:latin typeface="Swis721 Th BT Thin" panose="020B0303020202020204" pitchFamily="34" charset="0"/>
              </a:defRPr>
            </a:lvl1pPr>
          </a:lstStyle>
          <a:p>
            <a:r>
              <a:rPr lang="en-US" dirty="0"/>
              <a:t>TUV, BV, AKPG, IQS, QUEST, LLOYDS, SAB - KCPC</a:t>
            </a:r>
          </a:p>
        </p:txBody>
      </p:sp>
      <p:sp>
        <p:nvSpPr>
          <p:cNvPr id="35" name="Rectangle 34">
            <a:extLst>
              <a:ext uri="{FF2B5EF4-FFF2-40B4-BE49-F238E27FC236}">
                <a16:creationId xmlns:a16="http://schemas.microsoft.com/office/drawing/2014/main" id="{3CE33E2F-846D-B74F-B61C-5D53051EBD26}"/>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947BDD29-4758-8542-BC3A-235E5A29DEE2}"/>
              </a:ext>
            </a:extLst>
          </p:cNvPr>
          <p:cNvSpPr txBox="1"/>
          <p:nvPr/>
        </p:nvSpPr>
        <p:spPr>
          <a:xfrm>
            <a:off x="914515" y="4863163"/>
            <a:ext cx="2439448" cy="369332"/>
          </a:xfrm>
          <a:prstGeom prst="rect">
            <a:avLst/>
          </a:prstGeom>
          <a:noFill/>
        </p:spPr>
        <p:txBody>
          <a:bodyPr wrap="square" rtlCol="0">
            <a:spAutoFit/>
          </a:bodyPr>
          <a:lstStyle>
            <a:defPPr>
              <a:defRPr lang="en-US"/>
            </a:defPPr>
            <a:lvl1pPr>
              <a:defRPr>
                <a:solidFill>
                  <a:schemeClr val="bg1"/>
                </a:solidFill>
                <a:latin typeface="Swis721 Th BT Thin" panose="020B0303020202020204" pitchFamily="34" charset="0"/>
              </a:defRPr>
            </a:lvl1pPr>
          </a:lstStyle>
          <a:p>
            <a:r>
              <a:rPr lang="en-US" dirty="0"/>
              <a:t>Defense</a:t>
            </a:r>
          </a:p>
        </p:txBody>
      </p:sp>
      <p:sp>
        <p:nvSpPr>
          <p:cNvPr id="22" name="TextBox 21">
            <a:extLst>
              <a:ext uri="{FF2B5EF4-FFF2-40B4-BE49-F238E27FC236}">
                <a16:creationId xmlns:a16="http://schemas.microsoft.com/office/drawing/2014/main" id="{26956725-E8DF-A048-A666-BE6BDA106270}"/>
              </a:ext>
            </a:extLst>
          </p:cNvPr>
          <p:cNvSpPr txBox="1"/>
          <p:nvPr/>
        </p:nvSpPr>
        <p:spPr>
          <a:xfrm>
            <a:off x="3319896" y="4869217"/>
            <a:ext cx="5709034" cy="369332"/>
          </a:xfrm>
          <a:prstGeom prst="rect">
            <a:avLst/>
          </a:prstGeom>
          <a:noFill/>
        </p:spPr>
        <p:txBody>
          <a:bodyPr wrap="square" rtlCol="0">
            <a:spAutoFit/>
          </a:bodyPr>
          <a:lstStyle>
            <a:defPPr>
              <a:defRPr lang="en-US"/>
            </a:defPPr>
            <a:lvl1pPr>
              <a:defRPr>
                <a:solidFill>
                  <a:schemeClr val="bg1"/>
                </a:solidFill>
                <a:latin typeface="Swis721 Th BT Thin" panose="020B0303020202020204" pitchFamily="34" charset="0"/>
              </a:defRPr>
            </a:lvl1pPr>
          </a:lstStyle>
          <a:p>
            <a:r>
              <a:rPr lang="en-US" dirty="0"/>
              <a:t>Structure for MBRL, Flat Bed, Container Lifting Lifting </a:t>
            </a:r>
          </a:p>
        </p:txBody>
      </p:sp>
      <p:sp>
        <p:nvSpPr>
          <p:cNvPr id="23" name="TextBox 22">
            <a:extLst>
              <a:ext uri="{FF2B5EF4-FFF2-40B4-BE49-F238E27FC236}">
                <a16:creationId xmlns:a16="http://schemas.microsoft.com/office/drawing/2014/main" id="{924C0A37-104B-2549-9DA6-644352334F37}"/>
              </a:ext>
            </a:extLst>
          </p:cNvPr>
          <p:cNvSpPr txBox="1"/>
          <p:nvPr/>
        </p:nvSpPr>
        <p:spPr>
          <a:xfrm>
            <a:off x="490443" y="1097809"/>
            <a:ext cx="4944586" cy="369332"/>
          </a:xfrm>
          <a:prstGeom prst="rect">
            <a:avLst/>
          </a:prstGeom>
          <a:noFill/>
        </p:spPr>
        <p:txBody>
          <a:bodyPr wrap="square" rtlCol="0">
            <a:spAutoFit/>
          </a:bodyPr>
          <a:lstStyle>
            <a:defPPr>
              <a:defRPr lang="en-US"/>
            </a:defPPr>
            <a:lvl1pPr>
              <a:defRPr b="1" u="sng">
                <a:solidFill>
                  <a:schemeClr val="bg1"/>
                </a:solidFill>
              </a:defRPr>
            </a:lvl1pPr>
          </a:lstStyle>
          <a:p>
            <a:r>
              <a:rPr lang="en-US" dirty="0"/>
              <a:t>- Quality Management System:  ISO 9001:2015</a:t>
            </a:r>
          </a:p>
        </p:txBody>
      </p:sp>
      <p:sp>
        <p:nvSpPr>
          <p:cNvPr id="24" name="TextBox 23">
            <a:hlinkClick r:id="rId10" action="ppaction://hlinksldjump"/>
            <a:extLst>
              <a:ext uri="{FF2B5EF4-FFF2-40B4-BE49-F238E27FC236}">
                <a16:creationId xmlns:a16="http://schemas.microsoft.com/office/drawing/2014/main" id="{5AEF9645-6E41-E747-9194-69433F9AE56C}"/>
              </a:ext>
            </a:extLst>
          </p:cNvPr>
          <p:cNvSpPr txBox="1"/>
          <p:nvPr/>
        </p:nvSpPr>
        <p:spPr>
          <a:xfrm>
            <a:off x="490442" y="5356966"/>
            <a:ext cx="6679756" cy="369332"/>
          </a:xfrm>
          <a:prstGeom prst="rect">
            <a:avLst/>
          </a:prstGeom>
          <a:noFill/>
        </p:spPr>
        <p:txBody>
          <a:bodyPr wrap="square" rtlCol="0">
            <a:spAutoFit/>
          </a:bodyPr>
          <a:lstStyle>
            <a:defPPr>
              <a:defRPr lang="en-US"/>
            </a:defPPr>
            <a:lvl1pPr>
              <a:defRPr b="1" u="sng">
                <a:solidFill>
                  <a:schemeClr val="bg1"/>
                </a:solidFill>
              </a:defRPr>
            </a:lvl1pPr>
          </a:lstStyle>
          <a:p>
            <a:r>
              <a:rPr lang="en-US" dirty="0"/>
              <a:t>- Division III – Refurbishment for Mining &amp; Construction </a:t>
            </a:r>
            <a:r>
              <a:rPr lang="en-US" dirty="0" err="1"/>
              <a:t>Equipments</a:t>
            </a:r>
            <a:endParaRPr lang="en-US" dirty="0"/>
          </a:p>
        </p:txBody>
      </p:sp>
    </p:spTree>
    <p:extLst>
      <p:ext uri="{BB962C8B-B14F-4D97-AF65-F5344CB8AC3E}">
        <p14:creationId xmlns:p14="http://schemas.microsoft.com/office/powerpoint/2010/main" val="320410007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40462"/>
            <a:ext cx="12192000" cy="6828424"/>
          </a:xfrm>
          <a:prstGeom prst="rect">
            <a:avLst/>
          </a:prstGeom>
        </p:spPr>
      </p:pic>
      <p:sp>
        <p:nvSpPr>
          <p:cNvPr id="6" name="Rectangle 5">
            <a:hlinkClick r:id="rId4" action="ppaction://hlinksldjump"/>
          </p:cNvPr>
          <p:cNvSpPr/>
          <p:nvPr/>
        </p:nvSpPr>
        <p:spPr>
          <a:xfrm>
            <a:off x="53108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10" name="Rectangle 9">
            <a:hlinkClick r:id="rId5" action="ppaction://hlinksldjump"/>
          </p:cNvPr>
          <p:cNvSpPr/>
          <p:nvPr/>
        </p:nvSpPr>
        <p:spPr>
          <a:xfrm>
            <a:off x="277644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11" name="Rectangle 10">
            <a:hlinkClick r:id="rId6" action="ppaction://hlinksldjump"/>
          </p:cNvPr>
          <p:cNvSpPr/>
          <p:nvPr/>
        </p:nvSpPr>
        <p:spPr>
          <a:xfrm>
            <a:off x="502180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Facility</a:t>
            </a:r>
            <a:endParaRPr lang="en-GB" sz="2000" dirty="0">
              <a:solidFill>
                <a:schemeClr val="bg2"/>
              </a:solidFill>
              <a:latin typeface="Segoe UI Light" panose="020B0502040204020203" pitchFamily="34" charset="0"/>
            </a:endParaRPr>
          </a:p>
        </p:txBody>
      </p:sp>
      <p:sp>
        <p:nvSpPr>
          <p:cNvPr id="13" name="Rectangle 12">
            <a:hlinkClick r:id="rId7" action="ppaction://hlinksldjump"/>
          </p:cNvPr>
          <p:cNvSpPr/>
          <p:nvPr/>
        </p:nvSpPr>
        <p:spPr>
          <a:xfrm>
            <a:off x="951252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2" name="Rectangle 11">
            <a:hlinkClick r:id="rId8" action="ppaction://hlinksldjump"/>
          </p:cNvPr>
          <p:cNvSpPr/>
          <p:nvPr/>
        </p:nvSpPr>
        <p:spPr>
          <a:xfrm>
            <a:off x="7267162"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Portfolio</a:t>
            </a:r>
            <a:endParaRPr lang="en-GB" sz="2000" dirty="0">
              <a:solidFill>
                <a:schemeClr val="bg1"/>
              </a:solidFill>
              <a:latin typeface="Segoe UI Light" panose="020B0502040204020203" pitchFamily="34" charset="0"/>
            </a:endParaRPr>
          </a:p>
        </p:txBody>
      </p:sp>
      <p:sp>
        <p:nvSpPr>
          <p:cNvPr id="19" name="Rectangle 18">
            <a:hlinkClick r:id="" action="ppaction://hlinkshowjump?jump=endshow"/>
            <a:hlinkHover r:id="rId5" action="ppaction://hlinksldjump"/>
            <a:extLst>
              <a:ext uri="{FF2B5EF4-FFF2-40B4-BE49-F238E27FC236}">
                <a16:creationId xmlns:a16="http://schemas.microsoft.com/office/drawing/2014/main" id="{50E6FCED-5149-7340-A03D-DA1FB8AB59B3}"/>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4" name="Rectangle 13"/>
          <p:cNvSpPr/>
          <p:nvPr/>
        </p:nvSpPr>
        <p:spPr>
          <a:xfrm>
            <a:off x="7267162" y="928321"/>
            <a:ext cx="2148396" cy="680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35" name="Rectangle 34">
            <a:extLst>
              <a:ext uri="{FF2B5EF4-FFF2-40B4-BE49-F238E27FC236}">
                <a16:creationId xmlns:a16="http://schemas.microsoft.com/office/drawing/2014/main" id="{3CE33E2F-846D-B74F-B61C-5D53051EBD26}"/>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2" name="Rectangle 1">
            <a:extLst>
              <a:ext uri="{FF2B5EF4-FFF2-40B4-BE49-F238E27FC236}">
                <a16:creationId xmlns:a16="http://schemas.microsoft.com/office/drawing/2014/main" id="{C48FBC1B-6DD3-0748-95BE-768108CE3855}"/>
              </a:ext>
            </a:extLst>
          </p:cNvPr>
          <p:cNvSpPr/>
          <p:nvPr/>
        </p:nvSpPr>
        <p:spPr>
          <a:xfrm>
            <a:off x="1909723" y="4483129"/>
            <a:ext cx="8763643" cy="1446550"/>
          </a:xfrm>
          <a:prstGeom prst="rect">
            <a:avLst/>
          </a:prstGeom>
          <a:noFill/>
        </p:spPr>
        <p:txBody>
          <a:bodyPr wrap="square" lIns="91440" tIns="45720" rIns="91440" bIns="45720">
            <a:spAutoFit/>
          </a:bodyPr>
          <a:lstStyle/>
          <a:p>
            <a:pPr algn="ctr"/>
            <a:r>
              <a:rPr lang="en-US" sz="8800" b="1" cap="none" spc="0" dirty="0">
                <a:ln w="0"/>
                <a:solidFill>
                  <a:schemeClr val="bg1"/>
                </a:solidFill>
                <a:effectLst>
                  <a:reflection blurRad="6350" stA="53000" endA="300" endPos="35500" dir="5400000" sy="-90000" algn="bl" rotWithShape="0"/>
                </a:effectLst>
              </a:rPr>
              <a:t>Past Track Record</a:t>
            </a:r>
          </a:p>
        </p:txBody>
      </p:sp>
    </p:spTree>
    <p:extLst>
      <p:ext uri="{BB962C8B-B14F-4D97-AF65-F5344CB8AC3E}">
        <p14:creationId xmlns:p14="http://schemas.microsoft.com/office/powerpoint/2010/main" val="426354418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36218"/>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cs typeface="Segoe UI Light" panose="020B0502040204020203" pitchFamily="34" charset="0"/>
              </a:rPr>
              <a:t>Emergency Evacuation Plan</a:t>
            </a:r>
            <a:endParaRPr lang="en-GB" sz="2800" dirty="0">
              <a:solidFill>
                <a:srgbClr val="D06A2B"/>
              </a:solidFill>
              <a:cs typeface="Segoe UI Light" panose="020B0502040204020203" pitchFamily="34" charset="0"/>
            </a:endParaRPr>
          </a:p>
        </p:txBody>
      </p:sp>
      <p:sp>
        <p:nvSpPr>
          <p:cNvPr id="18" name="Rectangle 17">
            <a:extLst>
              <a:ext uri="{FF2B5EF4-FFF2-40B4-BE49-F238E27FC236}">
                <a16:creationId xmlns:a16="http://schemas.microsoft.com/office/drawing/2014/main" id="{56C94C67-3413-5D47-A935-01E8F3F8BBE0}"/>
              </a:ext>
            </a:extLst>
          </p:cNvPr>
          <p:cNvSpPr/>
          <p:nvPr/>
        </p:nvSpPr>
        <p:spPr>
          <a:xfrm>
            <a:off x="8181982" y="6475537"/>
            <a:ext cx="889987" cy="369332"/>
          </a:xfrm>
          <a:prstGeom prst="rect">
            <a:avLst/>
          </a:prstGeom>
        </p:spPr>
        <p:txBody>
          <a:bodyPr wrap="none">
            <a:spAutoFit/>
          </a:bodyPr>
          <a:lstStyle/>
          <a:p>
            <a:r>
              <a:rPr lang="en-IN" dirty="0">
                <a:solidFill>
                  <a:schemeClr val="bg1"/>
                </a:solidFill>
                <a:latin typeface="Roboto"/>
              </a:rPr>
              <a:t>           </a:t>
            </a:r>
            <a:endParaRPr lang="en-US" dirty="0">
              <a:solidFill>
                <a:schemeClr val="bg1"/>
              </a:solidFill>
            </a:endParaRPr>
          </a:p>
        </p:txBody>
      </p:sp>
      <p:pic>
        <p:nvPicPr>
          <p:cNvPr id="3" name="Picture 2">
            <a:extLst>
              <a:ext uri="{FF2B5EF4-FFF2-40B4-BE49-F238E27FC236}">
                <a16:creationId xmlns:a16="http://schemas.microsoft.com/office/drawing/2014/main" id="{6DFB5BF6-71B4-994A-B4B0-A11D1A1C1D8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3181" t="3612" r="15607" b="3297"/>
          <a:stretch/>
        </p:blipFill>
        <p:spPr>
          <a:xfrm rot="16200000">
            <a:off x="3290354" y="-2002713"/>
            <a:ext cx="5611292" cy="11714539"/>
          </a:xfrm>
          <a:prstGeom prst="rect">
            <a:avLst/>
          </a:prstGeom>
        </p:spPr>
      </p:pic>
      <p:sp>
        <p:nvSpPr>
          <p:cNvPr id="4" name="Rectangle 3">
            <a:extLst>
              <a:ext uri="{FF2B5EF4-FFF2-40B4-BE49-F238E27FC236}">
                <a16:creationId xmlns:a16="http://schemas.microsoft.com/office/drawing/2014/main" id="{80CE380A-2EE6-704D-8BC0-D0E16EB353EC}"/>
              </a:ext>
            </a:extLst>
          </p:cNvPr>
          <p:cNvSpPr/>
          <p:nvPr/>
        </p:nvSpPr>
        <p:spPr>
          <a:xfrm>
            <a:off x="2896356" y="591859"/>
            <a:ext cx="7140274" cy="369332"/>
          </a:xfrm>
          <a:prstGeom prst="rect">
            <a:avLst/>
          </a:prstGeom>
        </p:spPr>
        <p:txBody>
          <a:bodyPr wrap="square">
            <a:spAutoFit/>
          </a:bodyPr>
          <a:lstStyle/>
          <a:p>
            <a:r>
              <a:rPr lang="hi-IN" b="1" i="1" dirty="0">
                <a:solidFill>
                  <a:schemeClr val="accent2"/>
                </a:solidFill>
                <a:latin typeface="system-ui"/>
              </a:rPr>
              <a:t>सुरक्षित कार्य है कर्त्तव्य हमारा |</a:t>
            </a:r>
            <a:r>
              <a:rPr lang="en-US" b="1" i="1" dirty="0">
                <a:solidFill>
                  <a:schemeClr val="accent2"/>
                </a:solidFill>
                <a:latin typeface="system-ui"/>
              </a:rPr>
              <a:t> </a:t>
            </a:r>
            <a:r>
              <a:rPr lang="hi-IN" b="1" i="1" dirty="0">
                <a:solidFill>
                  <a:schemeClr val="accent2"/>
                </a:solidFill>
                <a:latin typeface="system-ui"/>
              </a:rPr>
              <a:t>सुरक्षित जीवन से जुड़ा है परिवार सारा ||</a:t>
            </a:r>
            <a:endParaRPr lang="hi-IN" b="1" i="1" dirty="0">
              <a:solidFill>
                <a:schemeClr val="accent2"/>
              </a:solidFill>
              <a:effectLst/>
              <a:latin typeface="system-ui"/>
            </a:endParaRPr>
          </a:p>
        </p:txBody>
      </p:sp>
    </p:spTree>
    <p:extLst>
      <p:ext uri="{BB962C8B-B14F-4D97-AF65-F5344CB8AC3E}">
        <p14:creationId xmlns:p14="http://schemas.microsoft.com/office/powerpoint/2010/main" val="176165983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40462"/>
            <a:ext cx="12192000" cy="6828424"/>
          </a:xfrm>
          <a:prstGeom prst="rect">
            <a:avLst/>
          </a:prstGeom>
        </p:spPr>
      </p:pic>
      <p:sp>
        <p:nvSpPr>
          <p:cNvPr id="6" name="Rectangle 5">
            <a:hlinkClick r:id="rId4" action="ppaction://hlinksldjump"/>
          </p:cNvPr>
          <p:cNvSpPr/>
          <p:nvPr/>
        </p:nvSpPr>
        <p:spPr>
          <a:xfrm>
            <a:off x="53108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10" name="Rectangle 9">
            <a:hlinkClick r:id="rId5" action="ppaction://hlinksldjump"/>
          </p:cNvPr>
          <p:cNvSpPr/>
          <p:nvPr/>
        </p:nvSpPr>
        <p:spPr>
          <a:xfrm>
            <a:off x="277644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11" name="Rectangle 10">
            <a:hlinkClick r:id="rId6" action="ppaction://hlinksldjump"/>
          </p:cNvPr>
          <p:cNvSpPr/>
          <p:nvPr/>
        </p:nvSpPr>
        <p:spPr>
          <a:xfrm>
            <a:off x="502180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Facility</a:t>
            </a:r>
            <a:endParaRPr lang="en-GB" sz="2000" dirty="0">
              <a:solidFill>
                <a:schemeClr val="bg2"/>
              </a:solidFill>
              <a:latin typeface="Segoe UI Light" panose="020B0502040204020203" pitchFamily="34" charset="0"/>
            </a:endParaRPr>
          </a:p>
        </p:txBody>
      </p:sp>
      <p:sp>
        <p:nvSpPr>
          <p:cNvPr id="13" name="Rectangle 12">
            <a:hlinkClick r:id="rId7" action="ppaction://hlinksldjump"/>
          </p:cNvPr>
          <p:cNvSpPr/>
          <p:nvPr/>
        </p:nvSpPr>
        <p:spPr>
          <a:xfrm>
            <a:off x="951252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2" name="Rectangle 11">
            <a:hlinkClick r:id="rId8" action="ppaction://hlinksldjump"/>
          </p:cNvPr>
          <p:cNvSpPr/>
          <p:nvPr/>
        </p:nvSpPr>
        <p:spPr>
          <a:xfrm>
            <a:off x="7267162"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Portfolio</a:t>
            </a:r>
            <a:endParaRPr lang="en-GB" sz="2000" dirty="0">
              <a:solidFill>
                <a:schemeClr val="bg1"/>
              </a:solidFill>
              <a:latin typeface="Segoe UI Light" panose="020B0502040204020203" pitchFamily="34" charset="0"/>
            </a:endParaRPr>
          </a:p>
        </p:txBody>
      </p:sp>
      <p:sp>
        <p:nvSpPr>
          <p:cNvPr id="19" name="Rectangle 18">
            <a:hlinkClick r:id="" action="ppaction://hlinkshowjump?jump=endshow"/>
            <a:hlinkHover r:id="rId5" action="ppaction://hlinksldjump"/>
            <a:extLst>
              <a:ext uri="{FF2B5EF4-FFF2-40B4-BE49-F238E27FC236}">
                <a16:creationId xmlns:a16="http://schemas.microsoft.com/office/drawing/2014/main" id="{50E6FCED-5149-7340-A03D-DA1FB8AB59B3}"/>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4" name="Rectangle 13"/>
          <p:cNvSpPr/>
          <p:nvPr/>
        </p:nvSpPr>
        <p:spPr>
          <a:xfrm>
            <a:off x="7267162" y="928321"/>
            <a:ext cx="2148396" cy="680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35" name="Rectangle 34">
            <a:extLst>
              <a:ext uri="{FF2B5EF4-FFF2-40B4-BE49-F238E27FC236}">
                <a16:creationId xmlns:a16="http://schemas.microsoft.com/office/drawing/2014/main" id="{3CE33E2F-846D-B74F-B61C-5D53051EBD26}"/>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graphicFrame>
        <p:nvGraphicFramePr>
          <p:cNvPr id="2" name="Table 1">
            <a:extLst>
              <a:ext uri="{FF2B5EF4-FFF2-40B4-BE49-F238E27FC236}">
                <a16:creationId xmlns:a16="http://schemas.microsoft.com/office/drawing/2014/main" id="{2A33AD34-74AB-C042-A9E5-23A8EAE99A8C}"/>
              </a:ext>
            </a:extLst>
          </p:cNvPr>
          <p:cNvGraphicFramePr>
            <a:graphicFrameLocks noGrp="1"/>
          </p:cNvGraphicFramePr>
          <p:nvPr>
            <p:extLst>
              <p:ext uri="{D42A27DB-BD31-4B8C-83A1-F6EECF244321}">
                <p14:modId xmlns:p14="http://schemas.microsoft.com/office/powerpoint/2010/main" val="1923001709"/>
              </p:ext>
            </p:extLst>
          </p:nvPr>
        </p:nvGraphicFramePr>
        <p:xfrm>
          <a:off x="48768" y="1036811"/>
          <a:ext cx="12077374" cy="5845130"/>
        </p:xfrm>
        <a:graphic>
          <a:graphicData uri="http://schemas.openxmlformats.org/drawingml/2006/table">
            <a:tbl>
              <a:tblPr>
                <a:tableStyleId>{5C22544A-7EE6-4342-B048-85BDC9FD1C3A}</a:tableStyleId>
              </a:tblPr>
              <a:tblGrid>
                <a:gridCol w="1170683">
                  <a:extLst>
                    <a:ext uri="{9D8B030D-6E8A-4147-A177-3AD203B41FA5}">
                      <a16:colId xmlns:a16="http://schemas.microsoft.com/office/drawing/2014/main" val="327847887"/>
                    </a:ext>
                  </a:extLst>
                </a:gridCol>
                <a:gridCol w="1485487">
                  <a:extLst>
                    <a:ext uri="{9D8B030D-6E8A-4147-A177-3AD203B41FA5}">
                      <a16:colId xmlns:a16="http://schemas.microsoft.com/office/drawing/2014/main" val="999276910"/>
                    </a:ext>
                  </a:extLst>
                </a:gridCol>
                <a:gridCol w="3239870">
                  <a:extLst>
                    <a:ext uri="{9D8B030D-6E8A-4147-A177-3AD203B41FA5}">
                      <a16:colId xmlns:a16="http://schemas.microsoft.com/office/drawing/2014/main" val="2515559573"/>
                    </a:ext>
                  </a:extLst>
                </a:gridCol>
                <a:gridCol w="855877">
                  <a:extLst>
                    <a:ext uri="{9D8B030D-6E8A-4147-A177-3AD203B41FA5}">
                      <a16:colId xmlns:a16="http://schemas.microsoft.com/office/drawing/2014/main" val="3159406729"/>
                    </a:ext>
                  </a:extLst>
                </a:gridCol>
                <a:gridCol w="983767">
                  <a:extLst>
                    <a:ext uri="{9D8B030D-6E8A-4147-A177-3AD203B41FA5}">
                      <a16:colId xmlns:a16="http://schemas.microsoft.com/office/drawing/2014/main" val="2595466659"/>
                    </a:ext>
                  </a:extLst>
                </a:gridCol>
                <a:gridCol w="983767">
                  <a:extLst>
                    <a:ext uri="{9D8B030D-6E8A-4147-A177-3AD203B41FA5}">
                      <a16:colId xmlns:a16="http://schemas.microsoft.com/office/drawing/2014/main" val="867686418"/>
                    </a:ext>
                  </a:extLst>
                </a:gridCol>
                <a:gridCol w="983767">
                  <a:extLst>
                    <a:ext uri="{9D8B030D-6E8A-4147-A177-3AD203B41FA5}">
                      <a16:colId xmlns:a16="http://schemas.microsoft.com/office/drawing/2014/main" val="933000580"/>
                    </a:ext>
                  </a:extLst>
                </a:gridCol>
                <a:gridCol w="1390389">
                  <a:extLst>
                    <a:ext uri="{9D8B030D-6E8A-4147-A177-3AD203B41FA5}">
                      <a16:colId xmlns:a16="http://schemas.microsoft.com/office/drawing/2014/main" val="1458611523"/>
                    </a:ext>
                  </a:extLst>
                </a:gridCol>
                <a:gridCol w="983767">
                  <a:extLst>
                    <a:ext uri="{9D8B030D-6E8A-4147-A177-3AD203B41FA5}">
                      <a16:colId xmlns:a16="http://schemas.microsoft.com/office/drawing/2014/main" val="1187954674"/>
                    </a:ext>
                  </a:extLst>
                </a:gridCol>
              </a:tblGrid>
              <a:tr h="459434">
                <a:tc>
                  <a:txBody>
                    <a:bodyPr/>
                    <a:lstStyle/>
                    <a:p>
                      <a:pPr algn="ctr" fontAlgn="ctr"/>
                      <a:r>
                        <a:rPr lang="en-IN" sz="1100" b="1" u="none" strike="noStrike" dirty="0">
                          <a:effectLst/>
                        </a:rPr>
                        <a:t>Customer </a:t>
                      </a:r>
                      <a:endParaRPr lang="en-IN" sz="1100" b="1" i="0" u="none" strike="noStrike" dirty="0">
                        <a:solidFill>
                          <a:srgbClr val="FFFFFF"/>
                        </a:solidFill>
                        <a:effectLst/>
                        <a:latin typeface="Calibri" panose="020F0502020204030204" pitchFamily="34" charset="0"/>
                      </a:endParaRPr>
                    </a:p>
                  </a:txBody>
                  <a:tcPr marL="7845" marR="7845" marT="7845" marB="0" anchor="ctr"/>
                </a:tc>
                <a:tc>
                  <a:txBody>
                    <a:bodyPr/>
                    <a:lstStyle/>
                    <a:p>
                      <a:pPr algn="ctr" fontAlgn="ctr"/>
                      <a:r>
                        <a:rPr lang="en-IN" sz="1100" b="1" u="none" strike="noStrike" dirty="0">
                          <a:effectLst/>
                        </a:rPr>
                        <a:t>End Customer</a:t>
                      </a:r>
                      <a:endParaRPr lang="en-IN" sz="1100" b="1" i="0" u="none" strike="noStrike" dirty="0">
                        <a:solidFill>
                          <a:srgbClr val="FFFFFF"/>
                        </a:solidFill>
                        <a:effectLst/>
                        <a:latin typeface="Calibri" panose="020F0502020204030204" pitchFamily="34" charset="0"/>
                      </a:endParaRPr>
                    </a:p>
                  </a:txBody>
                  <a:tcPr marL="7845" marR="7845" marT="7845" marB="0" anchor="ctr"/>
                </a:tc>
                <a:tc>
                  <a:txBody>
                    <a:bodyPr/>
                    <a:lstStyle/>
                    <a:p>
                      <a:pPr algn="ctr" fontAlgn="ctr"/>
                      <a:r>
                        <a:rPr lang="en-IN" sz="1100" b="1" u="none" strike="noStrike" dirty="0">
                          <a:effectLst/>
                        </a:rPr>
                        <a:t>Products </a:t>
                      </a:r>
                      <a:endParaRPr lang="en-IN" sz="1100" b="1" i="0" u="none" strike="noStrike" dirty="0">
                        <a:solidFill>
                          <a:srgbClr val="FFFFFF"/>
                        </a:solidFill>
                        <a:effectLst/>
                        <a:latin typeface="Calibri" panose="020F0502020204030204" pitchFamily="34" charset="0"/>
                      </a:endParaRPr>
                    </a:p>
                  </a:txBody>
                  <a:tcPr marL="7845" marR="7845" marT="7845" marB="0" anchor="ctr"/>
                </a:tc>
                <a:tc>
                  <a:txBody>
                    <a:bodyPr/>
                    <a:lstStyle/>
                    <a:p>
                      <a:pPr algn="ctr" fontAlgn="ctr"/>
                      <a:r>
                        <a:rPr lang="en-IN" sz="1100" b="1" u="none" strike="noStrike" dirty="0">
                          <a:effectLst/>
                        </a:rPr>
                        <a:t>Year</a:t>
                      </a:r>
                      <a:endParaRPr lang="en-IN" sz="1100" b="1" i="0" u="none" strike="noStrike" dirty="0">
                        <a:solidFill>
                          <a:srgbClr val="FFFFFF"/>
                        </a:solidFill>
                        <a:effectLst/>
                        <a:latin typeface="Calibri" panose="020F0502020204030204" pitchFamily="34" charset="0"/>
                      </a:endParaRPr>
                    </a:p>
                  </a:txBody>
                  <a:tcPr marL="7845" marR="7845" marT="7845" marB="0" anchor="ctr"/>
                </a:tc>
                <a:tc>
                  <a:txBody>
                    <a:bodyPr/>
                    <a:lstStyle/>
                    <a:p>
                      <a:pPr algn="ctr" fontAlgn="ctr"/>
                      <a:r>
                        <a:rPr lang="en-IN" sz="1100" b="1" u="none" strike="noStrike" dirty="0">
                          <a:effectLst/>
                        </a:rPr>
                        <a:t>Detail engineering</a:t>
                      </a:r>
                      <a:endParaRPr lang="en-IN" sz="1100" b="1" i="0" u="none" strike="noStrike" dirty="0">
                        <a:solidFill>
                          <a:srgbClr val="FFFFFF"/>
                        </a:solidFill>
                        <a:effectLst/>
                        <a:latin typeface="Calibri" panose="020F0502020204030204" pitchFamily="34" charset="0"/>
                      </a:endParaRPr>
                    </a:p>
                  </a:txBody>
                  <a:tcPr marL="7845" marR="7845" marT="7845" marB="0" anchor="ctr"/>
                </a:tc>
                <a:tc>
                  <a:txBody>
                    <a:bodyPr/>
                    <a:lstStyle/>
                    <a:p>
                      <a:pPr algn="ctr" fontAlgn="ctr"/>
                      <a:r>
                        <a:rPr lang="en-IN" sz="1100" b="1" u="none" strike="noStrike" dirty="0">
                          <a:effectLst/>
                        </a:rPr>
                        <a:t>Manufacturing </a:t>
                      </a:r>
                      <a:endParaRPr lang="en-IN" sz="1100" b="1" i="0" u="none" strike="noStrike" dirty="0">
                        <a:solidFill>
                          <a:srgbClr val="FFFFFF"/>
                        </a:solidFill>
                        <a:effectLst/>
                        <a:latin typeface="Calibri" panose="020F0502020204030204" pitchFamily="34" charset="0"/>
                      </a:endParaRPr>
                    </a:p>
                  </a:txBody>
                  <a:tcPr marL="7845" marR="7845" marT="7845" marB="0" anchor="ctr"/>
                </a:tc>
                <a:tc>
                  <a:txBody>
                    <a:bodyPr/>
                    <a:lstStyle/>
                    <a:p>
                      <a:pPr algn="ctr" fontAlgn="ctr"/>
                      <a:r>
                        <a:rPr lang="en-IN" sz="1100" b="1" u="none" strike="noStrike" dirty="0">
                          <a:effectLst/>
                        </a:rPr>
                        <a:t>No of equipment’s </a:t>
                      </a:r>
                      <a:endParaRPr lang="en-IN" sz="1100" b="1" i="0" u="none" strike="noStrike" dirty="0">
                        <a:solidFill>
                          <a:srgbClr val="FFFFFF"/>
                        </a:solidFill>
                        <a:effectLst/>
                        <a:latin typeface="Calibri" panose="020F0502020204030204" pitchFamily="34" charset="0"/>
                      </a:endParaRPr>
                    </a:p>
                  </a:txBody>
                  <a:tcPr marL="7845" marR="7845" marT="7845" marB="0" anchor="ctr"/>
                </a:tc>
                <a:tc>
                  <a:txBody>
                    <a:bodyPr/>
                    <a:lstStyle/>
                    <a:p>
                      <a:pPr algn="ctr" fontAlgn="ctr"/>
                      <a:r>
                        <a:rPr lang="en-IN" sz="1100" b="1" u="none" strike="noStrike" dirty="0">
                          <a:effectLst/>
                        </a:rPr>
                        <a:t>MOC</a:t>
                      </a:r>
                      <a:endParaRPr lang="en-IN" sz="1100" b="1" i="0" u="none" strike="noStrike" dirty="0">
                        <a:solidFill>
                          <a:srgbClr val="FFFFFF"/>
                        </a:solidFill>
                        <a:effectLst/>
                        <a:latin typeface="Calibri" panose="020F0502020204030204" pitchFamily="34" charset="0"/>
                      </a:endParaRPr>
                    </a:p>
                  </a:txBody>
                  <a:tcPr marL="7845" marR="7845" marT="7845" marB="0" anchor="ctr"/>
                </a:tc>
                <a:tc>
                  <a:txBody>
                    <a:bodyPr/>
                    <a:lstStyle/>
                    <a:p>
                      <a:pPr algn="ctr" fontAlgn="ctr"/>
                      <a:r>
                        <a:rPr lang="en-IN" sz="1100" b="1" u="none" strike="noStrike" dirty="0">
                          <a:effectLst/>
                        </a:rPr>
                        <a:t>Project total weight in Tons</a:t>
                      </a:r>
                      <a:endParaRPr lang="en-IN" sz="1100" b="1" i="0" u="none" strike="noStrike" dirty="0">
                        <a:solidFill>
                          <a:srgbClr val="FFFFFF"/>
                        </a:solidFill>
                        <a:effectLst/>
                        <a:latin typeface="Calibri" panose="020F0502020204030204" pitchFamily="34" charset="0"/>
                      </a:endParaRPr>
                    </a:p>
                  </a:txBody>
                  <a:tcPr marL="7845" marR="7845" marT="7845" marB="0" anchor="ctr"/>
                </a:tc>
                <a:extLst>
                  <a:ext uri="{0D108BD9-81ED-4DB2-BD59-A6C34878D82A}">
                    <a16:rowId xmlns:a16="http://schemas.microsoft.com/office/drawing/2014/main" val="43572790"/>
                  </a:ext>
                </a:extLst>
              </a:tr>
              <a:tr h="229716">
                <a:tc>
                  <a:txBody>
                    <a:bodyPr/>
                    <a:lstStyle/>
                    <a:p>
                      <a:pPr algn="l" fontAlgn="b"/>
                      <a:r>
                        <a:rPr lang="en-IN" sz="1100" u="none" strike="noStrike">
                          <a:effectLst/>
                        </a:rPr>
                        <a:t>Alfa Laval </a:t>
                      </a:r>
                      <a:endParaRPr lang="en-IN" sz="1100" b="0" i="0" u="none" strike="noStrike">
                        <a:solidFill>
                          <a:srgbClr val="000000"/>
                        </a:solidFill>
                        <a:effectLst/>
                        <a:latin typeface="Calibri" panose="020F0502020204030204" pitchFamily="34" charset="0"/>
                      </a:endParaRPr>
                    </a:p>
                  </a:txBody>
                  <a:tcPr marL="7845" marR="7845" marT="7845" marB="0" anchor="b"/>
                </a:tc>
                <a:tc>
                  <a:txBody>
                    <a:bodyPr/>
                    <a:lstStyle/>
                    <a:p>
                      <a:pPr algn="l" fontAlgn="ctr"/>
                      <a:r>
                        <a:rPr lang="en-IN" sz="1100" u="none" strike="noStrike">
                          <a:effectLst/>
                        </a:rPr>
                        <a:t>Vedanta Alumina</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l" fontAlgn="b"/>
                      <a:r>
                        <a:rPr lang="en-IN" sz="1100" u="none" strike="noStrike" dirty="0">
                          <a:effectLst/>
                        </a:rPr>
                        <a:t>Calandria  (Ref </a:t>
                      </a:r>
                      <a:r>
                        <a:rPr lang="en-IN" sz="1100" u="none" strike="noStrike" dirty="0" err="1">
                          <a:effectLst/>
                        </a:rPr>
                        <a:t>Pg</a:t>
                      </a:r>
                      <a:r>
                        <a:rPr lang="en-IN" sz="1100" u="none" strike="noStrike" dirty="0">
                          <a:effectLst/>
                        </a:rPr>
                        <a:t> 25)</a:t>
                      </a:r>
                      <a:endParaRPr lang="en-IN" sz="1100" b="0" i="0" u="none" strike="noStrike" dirty="0">
                        <a:solidFill>
                          <a:srgbClr val="000000"/>
                        </a:solidFill>
                        <a:effectLst/>
                        <a:latin typeface="Calibri" panose="020F0502020204030204" pitchFamily="34" charset="0"/>
                      </a:endParaRPr>
                    </a:p>
                  </a:txBody>
                  <a:tcPr marL="7845" marR="7845" marT="7845" marB="0" anchor="b"/>
                </a:tc>
                <a:tc>
                  <a:txBody>
                    <a:bodyPr/>
                    <a:lstStyle/>
                    <a:p>
                      <a:pPr algn="l" fontAlgn="b"/>
                      <a:r>
                        <a:rPr lang="en-IN" sz="1100" u="none" strike="noStrike" dirty="0">
                          <a:effectLst/>
                        </a:rPr>
                        <a:t>2010-2011</a:t>
                      </a:r>
                      <a:endParaRPr lang="en-IN" sz="1100" b="0" i="0" u="none" strike="noStrike" dirty="0">
                        <a:solidFill>
                          <a:srgbClr val="000000"/>
                        </a:solidFill>
                        <a:effectLst/>
                        <a:latin typeface="Calibri" panose="020F0502020204030204" pitchFamily="34" charset="0"/>
                      </a:endParaRPr>
                    </a:p>
                  </a:txBody>
                  <a:tcPr marL="7845" marR="7845" marT="7845" marB="0" anchor="ctr"/>
                </a:tc>
                <a:tc>
                  <a:txBody>
                    <a:bodyPr/>
                    <a:lstStyle/>
                    <a:p>
                      <a:pPr algn="ctr" fontAlgn="b"/>
                      <a:r>
                        <a:rPr lang="en-IN" sz="1100" u="none" strike="noStrike">
                          <a:effectLst/>
                        </a:rPr>
                        <a:t>No</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ctr" fontAlgn="b"/>
                      <a:r>
                        <a:rPr lang="en-IN" sz="1100" u="none" strike="noStrike">
                          <a:effectLst/>
                        </a:rPr>
                        <a:t>Yes</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ctr" fontAlgn="b"/>
                      <a:r>
                        <a:rPr lang="en-IN" sz="1100" u="none" strike="noStrike">
                          <a:effectLst/>
                        </a:rPr>
                        <a:t>10</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l" fontAlgn="b"/>
                      <a:r>
                        <a:rPr lang="en-IN" sz="1100" u="none" strike="noStrike">
                          <a:effectLst/>
                        </a:rPr>
                        <a:t>SS304/Sa516 Gr 70</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ctr" fontAlgn="b"/>
                      <a:r>
                        <a:rPr lang="en-IN" sz="1100" u="none" strike="noStrike">
                          <a:effectLst/>
                        </a:rPr>
                        <a:t>1300</a:t>
                      </a:r>
                      <a:endParaRPr lang="en-IN" sz="1100" b="0" i="0" u="none" strike="noStrike">
                        <a:solidFill>
                          <a:srgbClr val="000000"/>
                        </a:solidFill>
                        <a:effectLst/>
                        <a:latin typeface="Calibri" panose="020F0502020204030204" pitchFamily="34" charset="0"/>
                      </a:endParaRPr>
                    </a:p>
                  </a:txBody>
                  <a:tcPr marL="7845" marR="7845" marT="7845" marB="0" anchor="ctr"/>
                </a:tc>
                <a:extLst>
                  <a:ext uri="{0D108BD9-81ED-4DB2-BD59-A6C34878D82A}">
                    <a16:rowId xmlns:a16="http://schemas.microsoft.com/office/drawing/2014/main" val="3415024512"/>
                  </a:ext>
                </a:extLst>
              </a:tr>
              <a:tr h="229716">
                <a:tc>
                  <a:txBody>
                    <a:bodyPr/>
                    <a:lstStyle/>
                    <a:p>
                      <a:pPr algn="l" fontAlgn="b"/>
                      <a:r>
                        <a:rPr lang="en-IN" sz="1100" u="none" strike="noStrike">
                          <a:effectLst/>
                        </a:rPr>
                        <a:t>Alfa Laval </a:t>
                      </a:r>
                      <a:endParaRPr lang="en-IN" sz="1100" b="0" i="0" u="none" strike="noStrike">
                        <a:solidFill>
                          <a:srgbClr val="000000"/>
                        </a:solidFill>
                        <a:effectLst/>
                        <a:latin typeface="Calibri" panose="020F0502020204030204" pitchFamily="34" charset="0"/>
                      </a:endParaRPr>
                    </a:p>
                  </a:txBody>
                  <a:tcPr marL="7845" marR="7845" marT="7845" marB="0" anchor="b"/>
                </a:tc>
                <a:tc>
                  <a:txBody>
                    <a:bodyPr/>
                    <a:lstStyle/>
                    <a:p>
                      <a:pPr algn="l" fontAlgn="ctr"/>
                      <a:r>
                        <a:rPr lang="en-IN" sz="1100" u="none" strike="noStrike">
                          <a:effectLst/>
                        </a:rPr>
                        <a:t>Utkal </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l" fontAlgn="b"/>
                      <a:r>
                        <a:rPr lang="en-IN" sz="1100" u="none" strike="noStrike">
                          <a:effectLst/>
                        </a:rPr>
                        <a:t>Heat exchangers </a:t>
                      </a:r>
                      <a:endParaRPr lang="en-IN" sz="1100" b="0" i="0" u="none" strike="noStrike">
                        <a:solidFill>
                          <a:srgbClr val="000000"/>
                        </a:solidFill>
                        <a:effectLst/>
                        <a:latin typeface="Calibri" panose="020F0502020204030204" pitchFamily="34" charset="0"/>
                      </a:endParaRPr>
                    </a:p>
                  </a:txBody>
                  <a:tcPr marL="7845" marR="7845" marT="7845" marB="0" anchor="b"/>
                </a:tc>
                <a:tc>
                  <a:txBody>
                    <a:bodyPr/>
                    <a:lstStyle/>
                    <a:p>
                      <a:pPr algn="l" fontAlgn="b"/>
                      <a:r>
                        <a:rPr lang="en-IN" sz="1100" u="none" strike="noStrike" dirty="0">
                          <a:effectLst/>
                        </a:rPr>
                        <a:t>2010-2011</a:t>
                      </a:r>
                      <a:endParaRPr lang="en-IN" sz="1100" b="0" i="0" u="none" strike="noStrike" dirty="0">
                        <a:solidFill>
                          <a:srgbClr val="000000"/>
                        </a:solidFill>
                        <a:effectLst/>
                        <a:latin typeface="Calibri" panose="020F0502020204030204" pitchFamily="34" charset="0"/>
                      </a:endParaRPr>
                    </a:p>
                  </a:txBody>
                  <a:tcPr marL="7845" marR="7845" marT="7845" marB="0" anchor="ctr"/>
                </a:tc>
                <a:tc>
                  <a:txBody>
                    <a:bodyPr/>
                    <a:lstStyle/>
                    <a:p>
                      <a:pPr algn="ctr" fontAlgn="b"/>
                      <a:r>
                        <a:rPr lang="en-IN" sz="1100" u="none" strike="noStrike" dirty="0">
                          <a:effectLst/>
                        </a:rPr>
                        <a:t>No</a:t>
                      </a:r>
                      <a:endParaRPr lang="en-IN" sz="1100" b="0" i="0" u="none" strike="noStrike" dirty="0">
                        <a:solidFill>
                          <a:srgbClr val="000000"/>
                        </a:solidFill>
                        <a:effectLst/>
                        <a:latin typeface="Calibri" panose="020F0502020204030204" pitchFamily="34" charset="0"/>
                      </a:endParaRPr>
                    </a:p>
                  </a:txBody>
                  <a:tcPr marL="7845" marR="7845" marT="7845" marB="0" anchor="ctr"/>
                </a:tc>
                <a:tc>
                  <a:txBody>
                    <a:bodyPr/>
                    <a:lstStyle/>
                    <a:p>
                      <a:pPr algn="ctr" fontAlgn="b"/>
                      <a:r>
                        <a:rPr lang="en-IN" sz="1100" u="none" strike="noStrike" dirty="0">
                          <a:effectLst/>
                        </a:rPr>
                        <a:t>Yes</a:t>
                      </a:r>
                      <a:endParaRPr lang="en-IN" sz="1100" b="0" i="0" u="none" strike="noStrike" dirty="0">
                        <a:solidFill>
                          <a:srgbClr val="000000"/>
                        </a:solidFill>
                        <a:effectLst/>
                        <a:latin typeface="Calibri" panose="020F0502020204030204" pitchFamily="34" charset="0"/>
                      </a:endParaRPr>
                    </a:p>
                  </a:txBody>
                  <a:tcPr marL="7845" marR="7845" marT="7845" marB="0" anchor="ctr"/>
                </a:tc>
                <a:tc>
                  <a:txBody>
                    <a:bodyPr/>
                    <a:lstStyle/>
                    <a:p>
                      <a:pPr algn="ctr" fontAlgn="b"/>
                      <a:r>
                        <a:rPr lang="en-IN" sz="1100" u="none" strike="noStrike" dirty="0">
                          <a:effectLst/>
                        </a:rPr>
                        <a:t>4</a:t>
                      </a:r>
                      <a:endParaRPr lang="en-IN" sz="1100" b="0" i="0" u="none" strike="noStrike" dirty="0">
                        <a:solidFill>
                          <a:srgbClr val="000000"/>
                        </a:solidFill>
                        <a:effectLst/>
                        <a:latin typeface="Calibri" panose="020F0502020204030204" pitchFamily="34" charset="0"/>
                      </a:endParaRPr>
                    </a:p>
                  </a:txBody>
                  <a:tcPr marL="7845" marR="7845" marT="7845" marB="0" anchor="ctr"/>
                </a:tc>
                <a:tc>
                  <a:txBody>
                    <a:bodyPr/>
                    <a:lstStyle/>
                    <a:p>
                      <a:pPr algn="l" fontAlgn="b"/>
                      <a:r>
                        <a:rPr lang="en-IN" sz="1100" u="none" strike="noStrike">
                          <a:effectLst/>
                        </a:rPr>
                        <a:t>SS304/Sa516 Gr 70</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ctr" fontAlgn="b"/>
                      <a:r>
                        <a:rPr lang="en-IN" sz="1100" u="none" strike="noStrike">
                          <a:effectLst/>
                        </a:rPr>
                        <a:t>120</a:t>
                      </a:r>
                      <a:endParaRPr lang="en-IN" sz="1100" b="0" i="0" u="none" strike="noStrike">
                        <a:solidFill>
                          <a:srgbClr val="000000"/>
                        </a:solidFill>
                        <a:effectLst/>
                        <a:latin typeface="Calibri" panose="020F0502020204030204" pitchFamily="34" charset="0"/>
                      </a:endParaRPr>
                    </a:p>
                  </a:txBody>
                  <a:tcPr marL="7845" marR="7845" marT="7845" marB="0" anchor="ctr"/>
                </a:tc>
                <a:extLst>
                  <a:ext uri="{0D108BD9-81ED-4DB2-BD59-A6C34878D82A}">
                    <a16:rowId xmlns:a16="http://schemas.microsoft.com/office/drawing/2014/main" val="1978987870"/>
                  </a:ext>
                </a:extLst>
              </a:tr>
              <a:tr h="210789">
                <a:tc>
                  <a:txBody>
                    <a:bodyPr/>
                    <a:lstStyle/>
                    <a:p>
                      <a:pPr algn="l" fontAlgn="b"/>
                      <a:r>
                        <a:rPr lang="en-IN" sz="1100" u="none" strike="noStrike" dirty="0">
                          <a:effectLst/>
                        </a:rPr>
                        <a:t>Alfa Laval </a:t>
                      </a:r>
                      <a:endParaRPr lang="en-IN" sz="1100" b="0" i="0" u="none" strike="noStrike" dirty="0">
                        <a:solidFill>
                          <a:srgbClr val="000000"/>
                        </a:solidFill>
                        <a:effectLst/>
                        <a:latin typeface="Calibri" panose="020F0502020204030204" pitchFamily="34" charset="0"/>
                      </a:endParaRPr>
                    </a:p>
                  </a:txBody>
                  <a:tcPr marL="7845" marR="7845" marT="7845" marB="0" anchor="b"/>
                </a:tc>
                <a:tc>
                  <a:txBody>
                    <a:bodyPr/>
                    <a:lstStyle/>
                    <a:p>
                      <a:pPr algn="l" fontAlgn="ctr"/>
                      <a:r>
                        <a:rPr lang="en-IN" sz="1100" u="none" strike="noStrike">
                          <a:effectLst/>
                        </a:rPr>
                        <a:t>Saba Chemical Malaysaia </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l" fontAlgn="b"/>
                      <a:r>
                        <a:rPr lang="en-IN" sz="1100" u="none" strike="noStrike" dirty="0">
                          <a:effectLst/>
                        </a:rPr>
                        <a:t>Calandria (Ref </a:t>
                      </a:r>
                      <a:r>
                        <a:rPr lang="en-IN" sz="1100" u="none" strike="noStrike" dirty="0" err="1">
                          <a:effectLst/>
                        </a:rPr>
                        <a:t>Pg</a:t>
                      </a:r>
                      <a:r>
                        <a:rPr lang="en-IN" sz="1100" u="none" strike="noStrike" dirty="0">
                          <a:effectLst/>
                        </a:rPr>
                        <a:t> 26)</a:t>
                      </a:r>
                      <a:endParaRPr lang="en-IN" sz="1100" b="0" i="0" u="none" strike="noStrike" dirty="0">
                        <a:solidFill>
                          <a:srgbClr val="000000"/>
                        </a:solidFill>
                        <a:effectLst/>
                        <a:latin typeface="Calibri" panose="020F0502020204030204" pitchFamily="34" charset="0"/>
                      </a:endParaRPr>
                    </a:p>
                  </a:txBody>
                  <a:tcPr marL="7845" marR="7845" marT="7845" marB="0" anchor="b"/>
                </a:tc>
                <a:tc>
                  <a:txBody>
                    <a:bodyPr/>
                    <a:lstStyle/>
                    <a:p>
                      <a:pPr algn="l" fontAlgn="b"/>
                      <a:r>
                        <a:rPr lang="en-IN" sz="1100" u="none" strike="noStrike">
                          <a:effectLst/>
                        </a:rPr>
                        <a:t>2011-2012</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ctr" fontAlgn="b"/>
                      <a:r>
                        <a:rPr lang="en-IN" sz="1100" u="none" strike="noStrike">
                          <a:effectLst/>
                        </a:rPr>
                        <a:t>No</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ctr" fontAlgn="b"/>
                      <a:r>
                        <a:rPr lang="en-IN" sz="1100" u="none" strike="noStrike">
                          <a:effectLst/>
                        </a:rPr>
                        <a:t>Yes</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ctr" fontAlgn="b"/>
                      <a:r>
                        <a:rPr lang="en-IN" sz="1100" u="none" strike="noStrike" dirty="0">
                          <a:effectLst/>
                        </a:rPr>
                        <a:t>4</a:t>
                      </a:r>
                      <a:endParaRPr lang="en-IN" sz="1100" b="0" i="0" u="none" strike="noStrike" dirty="0">
                        <a:solidFill>
                          <a:srgbClr val="000000"/>
                        </a:solidFill>
                        <a:effectLst/>
                        <a:latin typeface="Calibri" panose="020F0502020204030204" pitchFamily="34" charset="0"/>
                      </a:endParaRPr>
                    </a:p>
                  </a:txBody>
                  <a:tcPr marL="7845" marR="7845" marT="7845" marB="0" anchor="ctr"/>
                </a:tc>
                <a:tc>
                  <a:txBody>
                    <a:bodyPr/>
                    <a:lstStyle/>
                    <a:p>
                      <a:pPr algn="l" fontAlgn="b"/>
                      <a:r>
                        <a:rPr lang="en-IN" sz="1100" u="none" strike="noStrike" dirty="0">
                          <a:effectLst/>
                        </a:rPr>
                        <a:t>SS304/Sa516 Gr 70</a:t>
                      </a:r>
                      <a:endParaRPr lang="en-IN" sz="1100" b="0" i="0" u="none" strike="noStrike" dirty="0">
                        <a:solidFill>
                          <a:srgbClr val="000000"/>
                        </a:solidFill>
                        <a:effectLst/>
                        <a:latin typeface="Calibri" panose="020F0502020204030204" pitchFamily="34" charset="0"/>
                      </a:endParaRPr>
                    </a:p>
                  </a:txBody>
                  <a:tcPr marL="7845" marR="7845" marT="7845" marB="0" anchor="ctr"/>
                </a:tc>
                <a:tc>
                  <a:txBody>
                    <a:bodyPr/>
                    <a:lstStyle/>
                    <a:p>
                      <a:pPr algn="ctr" fontAlgn="b"/>
                      <a:r>
                        <a:rPr lang="en-IN" sz="1100" u="none" strike="noStrike">
                          <a:effectLst/>
                        </a:rPr>
                        <a:t>240</a:t>
                      </a:r>
                      <a:endParaRPr lang="en-IN" sz="1100" b="0" i="0" u="none" strike="noStrike">
                        <a:solidFill>
                          <a:srgbClr val="000000"/>
                        </a:solidFill>
                        <a:effectLst/>
                        <a:latin typeface="Calibri" panose="020F0502020204030204" pitchFamily="34" charset="0"/>
                      </a:endParaRPr>
                    </a:p>
                  </a:txBody>
                  <a:tcPr marL="7845" marR="7845" marT="7845" marB="0" anchor="ctr"/>
                </a:tc>
                <a:extLst>
                  <a:ext uri="{0D108BD9-81ED-4DB2-BD59-A6C34878D82A}">
                    <a16:rowId xmlns:a16="http://schemas.microsoft.com/office/drawing/2014/main" val="2163832384"/>
                  </a:ext>
                </a:extLst>
              </a:tr>
              <a:tr h="569053">
                <a:tc>
                  <a:txBody>
                    <a:bodyPr/>
                    <a:lstStyle/>
                    <a:p>
                      <a:pPr algn="l" fontAlgn="b"/>
                      <a:r>
                        <a:rPr lang="en-IN" sz="1100" u="none" strike="noStrike" dirty="0">
                          <a:effectLst/>
                        </a:rPr>
                        <a:t>Alfa Laval </a:t>
                      </a:r>
                      <a:endParaRPr lang="en-IN" sz="1100" b="0" i="0" u="none" strike="noStrike" dirty="0">
                        <a:solidFill>
                          <a:srgbClr val="000000"/>
                        </a:solidFill>
                        <a:effectLst/>
                        <a:latin typeface="Calibri" panose="020F0502020204030204" pitchFamily="34" charset="0"/>
                      </a:endParaRPr>
                    </a:p>
                  </a:txBody>
                  <a:tcPr marL="7845" marR="7845" marT="7845" marB="0" anchor="ctr"/>
                </a:tc>
                <a:tc>
                  <a:txBody>
                    <a:bodyPr/>
                    <a:lstStyle/>
                    <a:p>
                      <a:pPr algn="l" fontAlgn="ctr"/>
                      <a:r>
                        <a:rPr lang="en-IN" sz="1100" u="none" strike="noStrike" dirty="0">
                          <a:effectLst/>
                        </a:rPr>
                        <a:t>CG brewery Nepal  </a:t>
                      </a:r>
                      <a:endParaRPr lang="en-IN" sz="1100" b="0" i="0" u="none" strike="noStrike" dirty="0">
                        <a:solidFill>
                          <a:srgbClr val="000000"/>
                        </a:solidFill>
                        <a:effectLst/>
                        <a:latin typeface="Calibri" panose="020F0502020204030204" pitchFamily="34" charset="0"/>
                      </a:endParaRPr>
                    </a:p>
                  </a:txBody>
                  <a:tcPr marL="7845" marR="7845" marT="7845" marB="0" anchor="ctr"/>
                </a:tc>
                <a:tc>
                  <a:txBody>
                    <a:bodyPr/>
                    <a:lstStyle/>
                    <a:p>
                      <a:pPr algn="l" fontAlgn="b"/>
                      <a:r>
                        <a:rPr lang="en-IN" sz="1100" u="none" strike="noStrike" dirty="0">
                          <a:effectLst/>
                        </a:rPr>
                        <a:t>Brew House equipment's( Mash Kettle, Wort kettle, Whirlpool, Wort holding tank. Lauter Tun, BBT, Wort Boiler, Fermenters) (Ref </a:t>
                      </a:r>
                      <a:r>
                        <a:rPr lang="en-IN" sz="1100" u="none" strike="noStrike" dirty="0" err="1">
                          <a:effectLst/>
                        </a:rPr>
                        <a:t>Pg</a:t>
                      </a:r>
                      <a:r>
                        <a:rPr lang="en-IN" sz="1100" u="none" strike="noStrike" dirty="0">
                          <a:effectLst/>
                        </a:rPr>
                        <a:t> 28)</a:t>
                      </a:r>
                      <a:endParaRPr lang="en-IN" sz="1100" b="0" i="0" u="none" strike="noStrike" dirty="0">
                        <a:solidFill>
                          <a:srgbClr val="000000"/>
                        </a:solidFill>
                        <a:effectLst/>
                        <a:latin typeface="Calibri" panose="020F0502020204030204" pitchFamily="34" charset="0"/>
                      </a:endParaRPr>
                    </a:p>
                  </a:txBody>
                  <a:tcPr marL="7845" marR="7845" marT="7845" marB="0" anchor="b"/>
                </a:tc>
                <a:tc>
                  <a:txBody>
                    <a:bodyPr/>
                    <a:lstStyle/>
                    <a:p>
                      <a:pPr algn="l" fontAlgn="b"/>
                      <a:r>
                        <a:rPr lang="en-IN" sz="1100" u="none" strike="noStrike">
                          <a:effectLst/>
                        </a:rPr>
                        <a:t>2017 - 2018</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ctr" fontAlgn="b"/>
                      <a:r>
                        <a:rPr lang="en-IN" sz="1100" u="none" strike="noStrike">
                          <a:effectLst/>
                        </a:rPr>
                        <a:t>Yes</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ctr" fontAlgn="b"/>
                      <a:r>
                        <a:rPr lang="en-IN" sz="1100" u="none" strike="noStrike">
                          <a:effectLst/>
                        </a:rPr>
                        <a:t>Yes</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ctr" fontAlgn="b"/>
                      <a:r>
                        <a:rPr lang="en-IN" sz="1100" u="none" strike="noStrike" dirty="0">
                          <a:effectLst/>
                        </a:rPr>
                        <a:t>15</a:t>
                      </a:r>
                      <a:endParaRPr lang="en-IN" sz="1100" b="0" i="0" u="none" strike="noStrike" dirty="0">
                        <a:solidFill>
                          <a:srgbClr val="000000"/>
                        </a:solidFill>
                        <a:effectLst/>
                        <a:latin typeface="Calibri" panose="020F0502020204030204" pitchFamily="34" charset="0"/>
                      </a:endParaRPr>
                    </a:p>
                  </a:txBody>
                  <a:tcPr marL="7845" marR="7845" marT="7845" marB="0" anchor="ctr"/>
                </a:tc>
                <a:tc>
                  <a:txBody>
                    <a:bodyPr/>
                    <a:lstStyle/>
                    <a:p>
                      <a:pPr algn="l" fontAlgn="b"/>
                      <a:r>
                        <a:rPr lang="en-IN" sz="1100" u="none" strike="noStrike" dirty="0">
                          <a:effectLst/>
                        </a:rPr>
                        <a:t>SS304/ SS316</a:t>
                      </a:r>
                      <a:endParaRPr lang="en-IN" sz="1100" b="0" i="0" u="none" strike="noStrike" dirty="0">
                        <a:solidFill>
                          <a:srgbClr val="000000"/>
                        </a:solidFill>
                        <a:effectLst/>
                        <a:latin typeface="Calibri" panose="020F0502020204030204" pitchFamily="34" charset="0"/>
                      </a:endParaRPr>
                    </a:p>
                  </a:txBody>
                  <a:tcPr marL="7845" marR="7845" marT="7845" marB="0" anchor="ctr"/>
                </a:tc>
                <a:tc>
                  <a:txBody>
                    <a:bodyPr/>
                    <a:lstStyle/>
                    <a:p>
                      <a:pPr algn="ctr" fontAlgn="b"/>
                      <a:r>
                        <a:rPr lang="en-IN" sz="1100" u="none" strike="noStrike" dirty="0">
                          <a:effectLst/>
                        </a:rPr>
                        <a:t>220</a:t>
                      </a:r>
                      <a:endParaRPr lang="en-IN" sz="1100" b="0" i="0" u="none" strike="noStrike" dirty="0">
                        <a:solidFill>
                          <a:srgbClr val="000000"/>
                        </a:solidFill>
                        <a:effectLst/>
                        <a:latin typeface="Calibri" panose="020F0502020204030204" pitchFamily="34" charset="0"/>
                      </a:endParaRPr>
                    </a:p>
                  </a:txBody>
                  <a:tcPr marL="7845" marR="7845" marT="7845" marB="0" anchor="ctr"/>
                </a:tc>
                <a:extLst>
                  <a:ext uri="{0D108BD9-81ED-4DB2-BD59-A6C34878D82A}">
                    <a16:rowId xmlns:a16="http://schemas.microsoft.com/office/drawing/2014/main" val="1623755166"/>
                  </a:ext>
                </a:extLst>
              </a:tr>
              <a:tr h="229716">
                <a:tc>
                  <a:txBody>
                    <a:bodyPr/>
                    <a:lstStyle/>
                    <a:p>
                      <a:pPr algn="l" fontAlgn="b"/>
                      <a:r>
                        <a:rPr lang="en-IN" sz="1100" u="none" strike="noStrike">
                          <a:effectLst/>
                        </a:rPr>
                        <a:t>Alfa Laval </a:t>
                      </a:r>
                      <a:endParaRPr lang="en-IN" sz="1100" b="0" i="0" u="none" strike="noStrike">
                        <a:solidFill>
                          <a:srgbClr val="000000"/>
                        </a:solidFill>
                        <a:effectLst/>
                        <a:latin typeface="Calibri" panose="020F0502020204030204" pitchFamily="34" charset="0"/>
                      </a:endParaRPr>
                    </a:p>
                  </a:txBody>
                  <a:tcPr marL="7845" marR="7845" marT="7845" marB="0" anchor="b"/>
                </a:tc>
                <a:tc>
                  <a:txBody>
                    <a:bodyPr/>
                    <a:lstStyle/>
                    <a:p>
                      <a:pPr algn="l" fontAlgn="ctr"/>
                      <a:r>
                        <a:rPr lang="en-IN" sz="1100" u="none" strike="noStrike" dirty="0">
                          <a:effectLst/>
                        </a:rPr>
                        <a:t>Biocon </a:t>
                      </a:r>
                      <a:endParaRPr lang="en-IN" sz="1100" b="0" i="0" u="none" strike="noStrike" dirty="0">
                        <a:solidFill>
                          <a:srgbClr val="000000"/>
                        </a:solidFill>
                        <a:effectLst/>
                        <a:latin typeface="Calibri" panose="020F0502020204030204" pitchFamily="34" charset="0"/>
                      </a:endParaRPr>
                    </a:p>
                  </a:txBody>
                  <a:tcPr marL="7845" marR="7845" marT="7845" marB="0" anchor="ctr"/>
                </a:tc>
                <a:tc>
                  <a:txBody>
                    <a:bodyPr/>
                    <a:lstStyle/>
                    <a:p>
                      <a:pPr algn="l" fontAlgn="b"/>
                      <a:r>
                        <a:rPr lang="en-IN" sz="1100" u="none" strike="noStrike" dirty="0">
                          <a:effectLst/>
                        </a:rPr>
                        <a:t>Fermenters and Reactors for Pharma (Ref </a:t>
                      </a:r>
                      <a:r>
                        <a:rPr lang="en-IN" sz="1100" u="none" strike="noStrike" dirty="0" err="1">
                          <a:effectLst/>
                        </a:rPr>
                        <a:t>Pg</a:t>
                      </a:r>
                      <a:r>
                        <a:rPr lang="en-IN" sz="1100" u="none" strike="noStrike" dirty="0">
                          <a:effectLst/>
                        </a:rPr>
                        <a:t> 32)</a:t>
                      </a:r>
                      <a:endParaRPr lang="en-IN" sz="1100" b="0" i="0" u="none" strike="noStrike" dirty="0">
                        <a:solidFill>
                          <a:srgbClr val="000000"/>
                        </a:solidFill>
                        <a:effectLst/>
                        <a:latin typeface="Calibri" panose="020F0502020204030204" pitchFamily="34" charset="0"/>
                      </a:endParaRPr>
                    </a:p>
                  </a:txBody>
                  <a:tcPr marL="7845" marR="7845" marT="7845" marB="0" anchor="b"/>
                </a:tc>
                <a:tc>
                  <a:txBody>
                    <a:bodyPr/>
                    <a:lstStyle/>
                    <a:p>
                      <a:pPr algn="l" fontAlgn="b"/>
                      <a:r>
                        <a:rPr lang="en-IN" sz="1100" u="none" strike="noStrike">
                          <a:effectLst/>
                        </a:rPr>
                        <a:t>2021-2022</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ctr" fontAlgn="b"/>
                      <a:r>
                        <a:rPr lang="en-IN" sz="1100" u="none" strike="noStrike">
                          <a:effectLst/>
                        </a:rPr>
                        <a:t>Yes</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ctr" fontAlgn="b"/>
                      <a:r>
                        <a:rPr lang="en-IN" sz="1100" u="none" strike="noStrike">
                          <a:effectLst/>
                        </a:rPr>
                        <a:t>Yes</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ctr" fontAlgn="b"/>
                      <a:r>
                        <a:rPr lang="en-IN" sz="1100" u="none" strike="noStrike">
                          <a:effectLst/>
                        </a:rPr>
                        <a:t>7</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l" fontAlgn="b"/>
                      <a:r>
                        <a:rPr lang="en-IN" sz="1100" u="none" strike="noStrike">
                          <a:effectLst/>
                        </a:rPr>
                        <a:t>SS304/ SS317</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ctr" fontAlgn="b"/>
                      <a:r>
                        <a:rPr lang="en-IN" sz="1100" u="none" strike="noStrike" dirty="0">
                          <a:effectLst/>
                        </a:rPr>
                        <a:t>55</a:t>
                      </a:r>
                      <a:endParaRPr lang="en-IN" sz="1100" b="0" i="0" u="none" strike="noStrike" dirty="0">
                        <a:solidFill>
                          <a:srgbClr val="000000"/>
                        </a:solidFill>
                        <a:effectLst/>
                        <a:latin typeface="Calibri" panose="020F0502020204030204" pitchFamily="34" charset="0"/>
                      </a:endParaRPr>
                    </a:p>
                  </a:txBody>
                  <a:tcPr marL="7845" marR="7845" marT="7845" marB="0" anchor="ctr"/>
                </a:tc>
                <a:extLst>
                  <a:ext uri="{0D108BD9-81ED-4DB2-BD59-A6C34878D82A}">
                    <a16:rowId xmlns:a16="http://schemas.microsoft.com/office/drawing/2014/main" val="783179482"/>
                  </a:ext>
                </a:extLst>
              </a:tr>
              <a:tr h="459434">
                <a:tc>
                  <a:txBody>
                    <a:bodyPr/>
                    <a:lstStyle/>
                    <a:p>
                      <a:pPr algn="l" fontAlgn="b"/>
                      <a:r>
                        <a:rPr lang="en-IN" sz="1100" u="none" strike="noStrike">
                          <a:effectLst/>
                        </a:rPr>
                        <a:t>Alfa Laval </a:t>
                      </a:r>
                      <a:endParaRPr lang="en-IN" sz="1100" b="0" i="0" u="none" strike="noStrike">
                        <a:solidFill>
                          <a:srgbClr val="000000"/>
                        </a:solidFill>
                        <a:effectLst/>
                        <a:latin typeface="Calibri" panose="020F0502020204030204" pitchFamily="34" charset="0"/>
                      </a:endParaRPr>
                    </a:p>
                  </a:txBody>
                  <a:tcPr marL="7845" marR="7845" marT="7845" marB="0" anchor="b"/>
                </a:tc>
                <a:tc>
                  <a:txBody>
                    <a:bodyPr/>
                    <a:lstStyle/>
                    <a:p>
                      <a:pPr algn="l" fontAlgn="ctr"/>
                      <a:r>
                        <a:rPr lang="en-IN" sz="1100" u="none" strike="noStrike">
                          <a:effectLst/>
                        </a:rPr>
                        <a:t>Edible oil Refineries </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l" fontAlgn="b"/>
                      <a:r>
                        <a:rPr lang="en-IN" sz="1100" u="none" strike="noStrike" dirty="0">
                          <a:effectLst/>
                        </a:rPr>
                        <a:t>Heat exchangers for edible oil plant  VHE/ FHE  Products developed for first in India (Ref </a:t>
                      </a:r>
                      <a:r>
                        <a:rPr lang="en-IN" sz="1100" u="none" strike="noStrike" dirty="0" err="1">
                          <a:effectLst/>
                        </a:rPr>
                        <a:t>Pg</a:t>
                      </a:r>
                      <a:r>
                        <a:rPr lang="en-IN" sz="1100" u="none" strike="noStrike" dirty="0">
                          <a:effectLst/>
                        </a:rPr>
                        <a:t> 31)</a:t>
                      </a:r>
                      <a:endParaRPr lang="en-IN" sz="1100" b="0" i="0" u="none" strike="noStrike" dirty="0">
                        <a:solidFill>
                          <a:srgbClr val="000000"/>
                        </a:solidFill>
                        <a:effectLst/>
                        <a:latin typeface="Calibri" panose="020F0502020204030204" pitchFamily="34" charset="0"/>
                      </a:endParaRPr>
                    </a:p>
                  </a:txBody>
                  <a:tcPr marL="7845" marR="7845" marT="7845" marB="0" anchor="b"/>
                </a:tc>
                <a:tc>
                  <a:txBody>
                    <a:bodyPr/>
                    <a:lstStyle/>
                    <a:p>
                      <a:pPr algn="l" fontAlgn="b"/>
                      <a:r>
                        <a:rPr lang="en-IN" sz="1100" u="none" strike="noStrike">
                          <a:effectLst/>
                        </a:rPr>
                        <a:t>2017-2022</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ctr" fontAlgn="b"/>
                      <a:r>
                        <a:rPr lang="en-IN" sz="1100" u="none" strike="noStrike">
                          <a:effectLst/>
                        </a:rPr>
                        <a:t>No</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ctr" fontAlgn="b"/>
                      <a:r>
                        <a:rPr lang="en-IN" sz="1100" u="none" strike="noStrike">
                          <a:effectLst/>
                        </a:rPr>
                        <a:t>Yes</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ctr" fontAlgn="b"/>
                      <a:r>
                        <a:rPr lang="en-IN" sz="1100" u="none" strike="noStrike">
                          <a:effectLst/>
                        </a:rPr>
                        <a:t>20</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l" fontAlgn="b"/>
                      <a:r>
                        <a:rPr lang="en-IN" sz="1100" u="none" strike="noStrike">
                          <a:effectLst/>
                        </a:rPr>
                        <a:t>SS304/ SS316</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ctr" fontAlgn="b"/>
                      <a:r>
                        <a:rPr lang="en-IN" sz="1100" u="none" strike="noStrike" dirty="0">
                          <a:effectLst/>
                        </a:rPr>
                        <a:t>225</a:t>
                      </a:r>
                      <a:endParaRPr lang="en-IN" sz="1100" b="0" i="0" u="none" strike="noStrike" dirty="0">
                        <a:solidFill>
                          <a:srgbClr val="000000"/>
                        </a:solidFill>
                        <a:effectLst/>
                        <a:latin typeface="Calibri" panose="020F0502020204030204" pitchFamily="34" charset="0"/>
                      </a:endParaRPr>
                    </a:p>
                  </a:txBody>
                  <a:tcPr marL="7845" marR="7845" marT="7845" marB="0" anchor="ctr"/>
                </a:tc>
                <a:extLst>
                  <a:ext uri="{0D108BD9-81ED-4DB2-BD59-A6C34878D82A}">
                    <a16:rowId xmlns:a16="http://schemas.microsoft.com/office/drawing/2014/main" val="2904835829"/>
                  </a:ext>
                </a:extLst>
              </a:tr>
              <a:tr h="459434">
                <a:tc>
                  <a:txBody>
                    <a:bodyPr/>
                    <a:lstStyle/>
                    <a:p>
                      <a:pPr algn="l" fontAlgn="b"/>
                      <a:r>
                        <a:rPr lang="en-IN" sz="1100" u="none" strike="noStrike">
                          <a:effectLst/>
                        </a:rPr>
                        <a:t>KCPC Japan</a:t>
                      </a:r>
                      <a:endParaRPr lang="en-IN" sz="1100" b="0" i="0" u="none" strike="noStrike">
                        <a:solidFill>
                          <a:srgbClr val="000000"/>
                        </a:solidFill>
                        <a:effectLst/>
                        <a:latin typeface="Calibri" panose="020F0502020204030204" pitchFamily="34" charset="0"/>
                      </a:endParaRPr>
                    </a:p>
                  </a:txBody>
                  <a:tcPr marL="7845" marR="7845" marT="7845" marB="0" anchor="b"/>
                </a:tc>
                <a:tc>
                  <a:txBody>
                    <a:bodyPr/>
                    <a:lstStyle/>
                    <a:p>
                      <a:pPr algn="l" fontAlgn="ctr"/>
                      <a:r>
                        <a:rPr lang="en-IN" sz="1100" u="none" strike="noStrike">
                          <a:effectLst/>
                        </a:rPr>
                        <a:t>Nipro K1</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l" fontAlgn="b"/>
                      <a:r>
                        <a:rPr lang="en-IN" sz="1100" u="none" strike="noStrike" dirty="0">
                          <a:effectLst/>
                        </a:rPr>
                        <a:t>Reactors, Calandria, heat exchangers, Columns, Storage tanks, Separator’s  (Ref </a:t>
                      </a:r>
                      <a:r>
                        <a:rPr lang="en-IN" sz="1100" u="none" strike="noStrike" dirty="0" err="1">
                          <a:effectLst/>
                        </a:rPr>
                        <a:t>Pg</a:t>
                      </a:r>
                      <a:r>
                        <a:rPr lang="en-IN" sz="1100" u="none" strike="noStrike" dirty="0">
                          <a:effectLst/>
                        </a:rPr>
                        <a:t> 20-24)</a:t>
                      </a:r>
                      <a:endParaRPr lang="en-IN" sz="1100" b="0" i="0" u="none" strike="noStrike" dirty="0">
                        <a:solidFill>
                          <a:srgbClr val="000000"/>
                        </a:solidFill>
                        <a:effectLst/>
                        <a:latin typeface="Calibri" panose="020F0502020204030204" pitchFamily="34" charset="0"/>
                      </a:endParaRPr>
                    </a:p>
                  </a:txBody>
                  <a:tcPr marL="7845" marR="7845" marT="7845" marB="0" anchor="b"/>
                </a:tc>
                <a:tc>
                  <a:txBody>
                    <a:bodyPr/>
                    <a:lstStyle/>
                    <a:p>
                      <a:pPr algn="l" fontAlgn="b"/>
                      <a:r>
                        <a:rPr lang="en-IN" sz="1100" u="none" strike="noStrike">
                          <a:effectLst/>
                        </a:rPr>
                        <a:t>2012-2013</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ctr" fontAlgn="b"/>
                      <a:r>
                        <a:rPr lang="en-IN" sz="1100" u="none" strike="noStrike">
                          <a:effectLst/>
                        </a:rPr>
                        <a:t>Yes</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ctr" fontAlgn="b"/>
                      <a:r>
                        <a:rPr lang="en-IN" sz="1100" u="none" strike="noStrike">
                          <a:effectLst/>
                        </a:rPr>
                        <a:t>Yes</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ctr" fontAlgn="b"/>
                      <a:r>
                        <a:rPr lang="en-IN" sz="1100" u="none" strike="noStrike">
                          <a:effectLst/>
                        </a:rPr>
                        <a:t>27</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l" fontAlgn="b"/>
                      <a:r>
                        <a:rPr lang="en-IN" sz="1100" u="none" strike="noStrike">
                          <a:effectLst/>
                        </a:rPr>
                        <a:t>SS304/ SS316</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ctr" fontAlgn="b"/>
                      <a:r>
                        <a:rPr lang="en-IN" sz="1100" u="none" strike="noStrike" dirty="0">
                          <a:effectLst/>
                        </a:rPr>
                        <a:t>75</a:t>
                      </a:r>
                      <a:endParaRPr lang="en-IN" sz="1100" b="0" i="0" u="none" strike="noStrike" dirty="0">
                        <a:solidFill>
                          <a:srgbClr val="000000"/>
                        </a:solidFill>
                        <a:effectLst/>
                        <a:latin typeface="Calibri" panose="020F0502020204030204" pitchFamily="34" charset="0"/>
                      </a:endParaRPr>
                    </a:p>
                  </a:txBody>
                  <a:tcPr marL="7845" marR="7845" marT="7845" marB="0" anchor="ctr"/>
                </a:tc>
                <a:extLst>
                  <a:ext uri="{0D108BD9-81ED-4DB2-BD59-A6C34878D82A}">
                    <a16:rowId xmlns:a16="http://schemas.microsoft.com/office/drawing/2014/main" val="3305728127"/>
                  </a:ext>
                </a:extLst>
              </a:tr>
              <a:tr h="459434">
                <a:tc>
                  <a:txBody>
                    <a:bodyPr/>
                    <a:lstStyle/>
                    <a:p>
                      <a:pPr algn="l" fontAlgn="ctr"/>
                      <a:r>
                        <a:rPr lang="en-IN" sz="1100" u="none" strike="noStrike">
                          <a:effectLst/>
                        </a:rPr>
                        <a:t>KCPC Japan</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l" fontAlgn="ctr"/>
                      <a:r>
                        <a:rPr lang="en-IN" sz="1100" u="none" strike="noStrike">
                          <a:effectLst/>
                        </a:rPr>
                        <a:t>Nipro K2</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l" fontAlgn="b"/>
                      <a:r>
                        <a:rPr lang="en-IN" sz="1100" u="none" strike="noStrike" dirty="0">
                          <a:effectLst/>
                        </a:rPr>
                        <a:t>Reactors, Calandria, heat exchangers, Columns, Storage tanks, Separator's (Ref </a:t>
                      </a:r>
                      <a:r>
                        <a:rPr lang="en-IN" sz="1100" u="none" strike="noStrike" dirty="0" err="1">
                          <a:effectLst/>
                        </a:rPr>
                        <a:t>Pg</a:t>
                      </a:r>
                      <a:r>
                        <a:rPr lang="en-IN" sz="1100" u="none" strike="noStrike" dirty="0">
                          <a:effectLst/>
                        </a:rPr>
                        <a:t> 20-24)</a:t>
                      </a:r>
                      <a:endParaRPr lang="en-IN" sz="1100" b="0" i="0" u="none" strike="noStrike" dirty="0">
                        <a:solidFill>
                          <a:srgbClr val="000000"/>
                        </a:solidFill>
                        <a:effectLst/>
                        <a:latin typeface="Calibri" panose="020F0502020204030204" pitchFamily="34" charset="0"/>
                      </a:endParaRPr>
                    </a:p>
                  </a:txBody>
                  <a:tcPr marL="7845" marR="7845" marT="7845" marB="0" anchor="b"/>
                </a:tc>
                <a:tc>
                  <a:txBody>
                    <a:bodyPr/>
                    <a:lstStyle/>
                    <a:p>
                      <a:pPr algn="l" fontAlgn="b"/>
                      <a:r>
                        <a:rPr lang="en-IN" sz="1100" u="none" strike="noStrike">
                          <a:effectLst/>
                        </a:rPr>
                        <a:t>2017-2018</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ctr" fontAlgn="b"/>
                      <a:r>
                        <a:rPr lang="en-IN" sz="1100" u="none" strike="noStrike">
                          <a:effectLst/>
                        </a:rPr>
                        <a:t>Yes</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ctr" fontAlgn="b"/>
                      <a:r>
                        <a:rPr lang="en-IN" sz="1100" u="none" strike="noStrike" dirty="0">
                          <a:effectLst/>
                        </a:rPr>
                        <a:t>Yes</a:t>
                      </a:r>
                      <a:endParaRPr lang="en-IN" sz="1100" b="0" i="0" u="none" strike="noStrike" dirty="0">
                        <a:solidFill>
                          <a:srgbClr val="000000"/>
                        </a:solidFill>
                        <a:effectLst/>
                        <a:latin typeface="Calibri" panose="020F0502020204030204" pitchFamily="34" charset="0"/>
                      </a:endParaRPr>
                    </a:p>
                  </a:txBody>
                  <a:tcPr marL="7845" marR="7845" marT="7845" marB="0" anchor="ctr"/>
                </a:tc>
                <a:tc>
                  <a:txBody>
                    <a:bodyPr/>
                    <a:lstStyle/>
                    <a:p>
                      <a:pPr algn="ctr" fontAlgn="b"/>
                      <a:r>
                        <a:rPr lang="en-IN" sz="1100" u="none" strike="noStrike">
                          <a:effectLst/>
                        </a:rPr>
                        <a:t>57</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l" fontAlgn="b"/>
                      <a:r>
                        <a:rPr lang="en-IN" sz="1100" u="none" strike="noStrike">
                          <a:effectLst/>
                        </a:rPr>
                        <a:t>SS304/ SS316</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ctr" fontAlgn="b"/>
                      <a:r>
                        <a:rPr lang="en-IN" sz="1100" u="none" strike="noStrike" dirty="0">
                          <a:effectLst/>
                        </a:rPr>
                        <a:t>150</a:t>
                      </a:r>
                      <a:endParaRPr lang="en-IN" sz="1100" b="0" i="0" u="none" strike="noStrike" dirty="0">
                        <a:solidFill>
                          <a:srgbClr val="000000"/>
                        </a:solidFill>
                        <a:effectLst/>
                        <a:latin typeface="Calibri" panose="020F0502020204030204" pitchFamily="34" charset="0"/>
                      </a:endParaRPr>
                    </a:p>
                  </a:txBody>
                  <a:tcPr marL="7845" marR="7845" marT="7845" marB="0" anchor="ctr"/>
                </a:tc>
                <a:extLst>
                  <a:ext uri="{0D108BD9-81ED-4DB2-BD59-A6C34878D82A}">
                    <a16:rowId xmlns:a16="http://schemas.microsoft.com/office/drawing/2014/main" val="1735966422"/>
                  </a:ext>
                </a:extLst>
              </a:tr>
              <a:tr h="459434">
                <a:tc>
                  <a:txBody>
                    <a:bodyPr/>
                    <a:lstStyle/>
                    <a:p>
                      <a:pPr algn="l" fontAlgn="ctr"/>
                      <a:r>
                        <a:rPr lang="en-IN" sz="1100" u="none" strike="noStrike">
                          <a:effectLst/>
                        </a:rPr>
                        <a:t>KCPC Japan</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l" fontAlgn="ctr"/>
                      <a:r>
                        <a:rPr lang="en-IN" sz="1100" u="none" strike="noStrike" dirty="0" err="1">
                          <a:effectLst/>
                        </a:rPr>
                        <a:t>Nipro</a:t>
                      </a:r>
                      <a:r>
                        <a:rPr lang="en-IN" sz="1100" u="none" strike="noStrike" dirty="0">
                          <a:effectLst/>
                        </a:rPr>
                        <a:t> K3</a:t>
                      </a:r>
                      <a:endParaRPr lang="en-IN" sz="1100" b="0" i="0" u="none" strike="noStrike" dirty="0">
                        <a:solidFill>
                          <a:srgbClr val="000000"/>
                        </a:solidFill>
                        <a:effectLst/>
                        <a:latin typeface="Calibri" panose="020F0502020204030204" pitchFamily="34" charset="0"/>
                      </a:endParaRPr>
                    </a:p>
                  </a:txBody>
                  <a:tcPr marL="7845" marR="7845" marT="7845" marB="0" anchor="ctr"/>
                </a:tc>
                <a:tc>
                  <a:txBody>
                    <a:bodyPr/>
                    <a:lstStyle/>
                    <a:p>
                      <a:pPr algn="l" fontAlgn="b"/>
                      <a:r>
                        <a:rPr lang="en-IN" sz="1100" u="none" strike="noStrike" dirty="0">
                          <a:effectLst/>
                        </a:rPr>
                        <a:t>Reactors, Calandria, heat exchangers, Columns, Storage tanks, Separator's (Ref </a:t>
                      </a:r>
                      <a:r>
                        <a:rPr lang="en-IN" sz="1100" u="none" strike="noStrike" dirty="0" err="1">
                          <a:effectLst/>
                        </a:rPr>
                        <a:t>Pg</a:t>
                      </a:r>
                      <a:r>
                        <a:rPr lang="en-IN" sz="1100" u="none" strike="noStrike" dirty="0">
                          <a:effectLst/>
                        </a:rPr>
                        <a:t> 20-24)</a:t>
                      </a:r>
                      <a:endParaRPr lang="en-IN" sz="1100" b="0" i="0" u="none" strike="noStrike" dirty="0">
                        <a:solidFill>
                          <a:srgbClr val="000000"/>
                        </a:solidFill>
                        <a:effectLst/>
                        <a:latin typeface="Calibri" panose="020F0502020204030204" pitchFamily="34" charset="0"/>
                      </a:endParaRPr>
                    </a:p>
                  </a:txBody>
                  <a:tcPr marL="7845" marR="7845" marT="7845" marB="0" anchor="b"/>
                </a:tc>
                <a:tc>
                  <a:txBody>
                    <a:bodyPr/>
                    <a:lstStyle/>
                    <a:p>
                      <a:pPr algn="l" fontAlgn="b"/>
                      <a:r>
                        <a:rPr lang="en-IN" sz="1100" u="none" strike="noStrike" dirty="0">
                          <a:effectLst/>
                        </a:rPr>
                        <a:t>2018-2019</a:t>
                      </a:r>
                      <a:endParaRPr lang="en-IN" sz="1100" b="0" i="0" u="none" strike="noStrike" dirty="0">
                        <a:solidFill>
                          <a:srgbClr val="000000"/>
                        </a:solidFill>
                        <a:effectLst/>
                        <a:latin typeface="Calibri" panose="020F0502020204030204" pitchFamily="34" charset="0"/>
                      </a:endParaRPr>
                    </a:p>
                  </a:txBody>
                  <a:tcPr marL="7845" marR="7845" marT="7845" marB="0" anchor="ctr"/>
                </a:tc>
                <a:tc>
                  <a:txBody>
                    <a:bodyPr/>
                    <a:lstStyle/>
                    <a:p>
                      <a:pPr algn="ctr" fontAlgn="b"/>
                      <a:r>
                        <a:rPr lang="en-IN" sz="1100" u="none" strike="noStrike" dirty="0">
                          <a:effectLst/>
                        </a:rPr>
                        <a:t>Yes</a:t>
                      </a:r>
                      <a:endParaRPr lang="en-IN" sz="1100" b="0" i="0" u="none" strike="noStrike" dirty="0">
                        <a:solidFill>
                          <a:srgbClr val="000000"/>
                        </a:solidFill>
                        <a:effectLst/>
                        <a:latin typeface="Calibri" panose="020F0502020204030204" pitchFamily="34" charset="0"/>
                      </a:endParaRPr>
                    </a:p>
                  </a:txBody>
                  <a:tcPr marL="7845" marR="7845" marT="7845" marB="0" anchor="ctr"/>
                </a:tc>
                <a:tc>
                  <a:txBody>
                    <a:bodyPr/>
                    <a:lstStyle/>
                    <a:p>
                      <a:pPr algn="ctr" fontAlgn="b"/>
                      <a:r>
                        <a:rPr lang="en-IN" sz="1100" u="none" strike="noStrike" dirty="0">
                          <a:effectLst/>
                        </a:rPr>
                        <a:t>Yes</a:t>
                      </a:r>
                      <a:endParaRPr lang="en-IN" sz="1100" b="0" i="0" u="none" strike="noStrike" dirty="0">
                        <a:solidFill>
                          <a:srgbClr val="000000"/>
                        </a:solidFill>
                        <a:effectLst/>
                        <a:latin typeface="Calibri" panose="020F0502020204030204" pitchFamily="34" charset="0"/>
                      </a:endParaRPr>
                    </a:p>
                  </a:txBody>
                  <a:tcPr marL="7845" marR="7845" marT="7845" marB="0" anchor="ctr"/>
                </a:tc>
                <a:tc>
                  <a:txBody>
                    <a:bodyPr/>
                    <a:lstStyle/>
                    <a:p>
                      <a:pPr algn="ctr" fontAlgn="b"/>
                      <a:r>
                        <a:rPr lang="en-IN" sz="1100" u="none" strike="noStrike" dirty="0">
                          <a:effectLst/>
                        </a:rPr>
                        <a:t>14</a:t>
                      </a:r>
                      <a:endParaRPr lang="en-IN" sz="1100" b="0" i="0" u="none" strike="noStrike" dirty="0">
                        <a:solidFill>
                          <a:srgbClr val="000000"/>
                        </a:solidFill>
                        <a:effectLst/>
                        <a:latin typeface="Calibri" panose="020F0502020204030204" pitchFamily="34" charset="0"/>
                      </a:endParaRPr>
                    </a:p>
                  </a:txBody>
                  <a:tcPr marL="7845" marR="7845" marT="7845" marB="0" anchor="ctr"/>
                </a:tc>
                <a:tc>
                  <a:txBody>
                    <a:bodyPr/>
                    <a:lstStyle/>
                    <a:p>
                      <a:pPr algn="l" fontAlgn="b"/>
                      <a:r>
                        <a:rPr lang="en-IN" sz="1100" u="none" strike="noStrike" dirty="0">
                          <a:effectLst/>
                        </a:rPr>
                        <a:t>SS304/ SS316</a:t>
                      </a:r>
                      <a:endParaRPr lang="en-IN" sz="1100" b="0" i="0" u="none" strike="noStrike" dirty="0">
                        <a:solidFill>
                          <a:srgbClr val="000000"/>
                        </a:solidFill>
                        <a:effectLst/>
                        <a:latin typeface="Calibri" panose="020F0502020204030204" pitchFamily="34" charset="0"/>
                      </a:endParaRPr>
                    </a:p>
                  </a:txBody>
                  <a:tcPr marL="7845" marR="7845" marT="7845" marB="0" anchor="ctr"/>
                </a:tc>
                <a:tc>
                  <a:txBody>
                    <a:bodyPr/>
                    <a:lstStyle/>
                    <a:p>
                      <a:pPr algn="ctr" fontAlgn="b"/>
                      <a:r>
                        <a:rPr lang="en-IN" sz="1100" u="none" strike="noStrike" dirty="0">
                          <a:effectLst/>
                        </a:rPr>
                        <a:t>35</a:t>
                      </a:r>
                      <a:endParaRPr lang="en-IN" sz="1100" b="0" i="0" u="none" strike="noStrike" dirty="0">
                        <a:solidFill>
                          <a:srgbClr val="000000"/>
                        </a:solidFill>
                        <a:effectLst/>
                        <a:latin typeface="Calibri" panose="020F0502020204030204" pitchFamily="34" charset="0"/>
                      </a:endParaRPr>
                    </a:p>
                  </a:txBody>
                  <a:tcPr marL="7845" marR="7845" marT="7845" marB="0" anchor="ctr"/>
                </a:tc>
                <a:extLst>
                  <a:ext uri="{0D108BD9-81ED-4DB2-BD59-A6C34878D82A}">
                    <a16:rowId xmlns:a16="http://schemas.microsoft.com/office/drawing/2014/main" val="1963561094"/>
                  </a:ext>
                </a:extLst>
              </a:tr>
              <a:tr h="357547">
                <a:tc>
                  <a:txBody>
                    <a:bodyPr/>
                    <a:lstStyle/>
                    <a:p>
                      <a:pPr algn="l" fontAlgn="b"/>
                      <a:r>
                        <a:rPr lang="en-IN" sz="1100" u="none" strike="noStrike" dirty="0">
                          <a:effectLst/>
                        </a:rPr>
                        <a:t>UCC</a:t>
                      </a:r>
                      <a:endParaRPr lang="en-IN" sz="1100" b="0" i="0" u="none" strike="noStrike" dirty="0">
                        <a:solidFill>
                          <a:srgbClr val="000000"/>
                        </a:solidFill>
                        <a:effectLst/>
                        <a:latin typeface="Calibri" panose="020F0502020204030204" pitchFamily="34" charset="0"/>
                      </a:endParaRPr>
                    </a:p>
                  </a:txBody>
                  <a:tcPr marL="7845" marR="7845" marT="7845" marB="0" anchor="b"/>
                </a:tc>
                <a:tc>
                  <a:txBody>
                    <a:bodyPr/>
                    <a:lstStyle/>
                    <a:p>
                      <a:pPr algn="l" fontAlgn="ctr"/>
                      <a:r>
                        <a:rPr lang="en-IN" sz="1100" u="none" strike="noStrike">
                          <a:effectLst/>
                        </a:rPr>
                        <a:t>UCC USA</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l" fontAlgn="b"/>
                      <a:r>
                        <a:rPr lang="en-IN" sz="1100" u="none" strike="noStrike" dirty="0">
                          <a:effectLst/>
                        </a:rPr>
                        <a:t>Filter Separator’s for Ash Handling in Power Plants (Ref </a:t>
                      </a:r>
                      <a:r>
                        <a:rPr lang="en-IN" sz="1100" u="none" strike="noStrike" dirty="0" err="1">
                          <a:effectLst/>
                        </a:rPr>
                        <a:t>Pg</a:t>
                      </a:r>
                      <a:r>
                        <a:rPr lang="en-IN" sz="1100" u="none" strike="noStrike" dirty="0">
                          <a:effectLst/>
                        </a:rPr>
                        <a:t> 33) </a:t>
                      </a:r>
                      <a:endParaRPr lang="en-IN" sz="1100" b="0" i="0" u="none" strike="noStrike" dirty="0">
                        <a:solidFill>
                          <a:srgbClr val="000000"/>
                        </a:solidFill>
                        <a:effectLst/>
                        <a:latin typeface="Calibri" panose="020F0502020204030204" pitchFamily="34" charset="0"/>
                      </a:endParaRPr>
                    </a:p>
                  </a:txBody>
                  <a:tcPr marL="7845" marR="7845" marT="7845" marB="0" anchor="b"/>
                </a:tc>
                <a:tc>
                  <a:txBody>
                    <a:bodyPr/>
                    <a:lstStyle/>
                    <a:p>
                      <a:pPr algn="l" fontAlgn="b"/>
                      <a:r>
                        <a:rPr lang="en-IN" sz="1100" u="none" strike="noStrike">
                          <a:effectLst/>
                        </a:rPr>
                        <a:t>2016</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ctr" fontAlgn="b"/>
                      <a:r>
                        <a:rPr lang="en-IN" sz="1100" u="none" strike="noStrike">
                          <a:effectLst/>
                        </a:rPr>
                        <a:t>Yes</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ctr" fontAlgn="b"/>
                      <a:r>
                        <a:rPr lang="en-IN" sz="1100" u="none" strike="noStrike">
                          <a:effectLst/>
                        </a:rPr>
                        <a:t>Yes</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ctr" fontAlgn="b"/>
                      <a:r>
                        <a:rPr lang="en-IN" sz="1100" u="none" strike="noStrike">
                          <a:effectLst/>
                        </a:rPr>
                        <a:t>2</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l" fontAlgn="b"/>
                      <a:r>
                        <a:rPr lang="en-IN" sz="1100" u="none" strike="noStrike">
                          <a:effectLst/>
                        </a:rPr>
                        <a:t>SA516/70</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ctr" fontAlgn="b"/>
                      <a:r>
                        <a:rPr lang="en-IN" sz="1100" u="none" strike="noStrike" dirty="0">
                          <a:effectLst/>
                        </a:rPr>
                        <a:t>35</a:t>
                      </a:r>
                      <a:endParaRPr lang="en-IN" sz="1100" b="0" i="0" u="none" strike="noStrike" dirty="0">
                        <a:solidFill>
                          <a:srgbClr val="000000"/>
                        </a:solidFill>
                        <a:effectLst/>
                        <a:latin typeface="Calibri" panose="020F0502020204030204" pitchFamily="34" charset="0"/>
                      </a:endParaRPr>
                    </a:p>
                  </a:txBody>
                  <a:tcPr marL="7845" marR="7845" marT="7845" marB="0" anchor="ctr"/>
                </a:tc>
                <a:extLst>
                  <a:ext uri="{0D108BD9-81ED-4DB2-BD59-A6C34878D82A}">
                    <a16:rowId xmlns:a16="http://schemas.microsoft.com/office/drawing/2014/main" val="1556860154"/>
                  </a:ext>
                </a:extLst>
              </a:tr>
              <a:tr h="229716">
                <a:tc>
                  <a:txBody>
                    <a:bodyPr/>
                    <a:lstStyle/>
                    <a:p>
                      <a:pPr algn="l" fontAlgn="b"/>
                      <a:r>
                        <a:rPr lang="en-IN" sz="1100" u="none" strike="noStrike">
                          <a:effectLst/>
                        </a:rPr>
                        <a:t>UCC</a:t>
                      </a:r>
                      <a:endParaRPr lang="en-IN" sz="1100" b="0" i="0" u="none" strike="noStrike">
                        <a:solidFill>
                          <a:srgbClr val="000000"/>
                        </a:solidFill>
                        <a:effectLst/>
                        <a:latin typeface="Calibri" panose="020F0502020204030204" pitchFamily="34" charset="0"/>
                      </a:endParaRPr>
                    </a:p>
                  </a:txBody>
                  <a:tcPr marL="7845" marR="7845" marT="7845" marB="0" anchor="b"/>
                </a:tc>
                <a:tc>
                  <a:txBody>
                    <a:bodyPr/>
                    <a:lstStyle/>
                    <a:p>
                      <a:pPr algn="l" fontAlgn="ctr"/>
                      <a:r>
                        <a:rPr lang="en-IN" sz="1100" u="none" strike="noStrike">
                          <a:effectLst/>
                        </a:rPr>
                        <a:t>UCC Malaysia</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l" fontAlgn="b"/>
                      <a:r>
                        <a:rPr lang="en-IN" sz="1100" u="none" strike="noStrike" dirty="0">
                          <a:effectLst/>
                        </a:rPr>
                        <a:t>Filter Separator’s for Ash Handling in Power Plants </a:t>
                      </a:r>
                      <a:endParaRPr lang="en-IN" sz="1100" b="0" i="0" u="none" strike="noStrike" dirty="0">
                        <a:solidFill>
                          <a:srgbClr val="000000"/>
                        </a:solidFill>
                        <a:effectLst/>
                        <a:latin typeface="Calibri" panose="020F0502020204030204" pitchFamily="34" charset="0"/>
                      </a:endParaRPr>
                    </a:p>
                  </a:txBody>
                  <a:tcPr marL="7845" marR="7845" marT="7845" marB="0" anchor="b"/>
                </a:tc>
                <a:tc>
                  <a:txBody>
                    <a:bodyPr/>
                    <a:lstStyle/>
                    <a:p>
                      <a:pPr algn="l" fontAlgn="b"/>
                      <a:r>
                        <a:rPr lang="en-IN" sz="1100" u="none" strike="noStrike">
                          <a:effectLst/>
                        </a:rPr>
                        <a:t>2019</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ctr" fontAlgn="b"/>
                      <a:r>
                        <a:rPr lang="en-IN" sz="1100" u="none" strike="noStrike">
                          <a:effectLst/>
                        </a:rPr>
                        <a:t>Yes</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ctr" fontAlgn="b"/>
                      <a:r>
                        <a:rPr lang="en-IN" sz="1100" u="none" strike="noStrike">
                          <a:effectLst/>
                        </a:rPr>
                        <a:t>Yes</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ctr" fontAlgn="b"/>
                      <a:r>
                        <a:rPr lang="en-IN" sz="1100" u="none" strike="noStrike">
                          <a:effectLst/>
                        </a:rPr>
                        <a:t>2</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l" fontAlgn="b"/>
                      <a:r>
                        <a:rPr lang="en-IN" sz="1100" u="none" strike="noStrike">
                          <a:effectLst/>
                        </a:rPr>
                        <a:t>SA516/70</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ctr" fontAlgn="b"/>
                      <a:r>
                        <a:rPr lang="en-IN" sz="1100" u="none" strike="noStrike" dirty="0">
                          <a:effectLst/>
                        </a:rPr>
                        <a:t>35</a:t>
                      </a:r>
                      <a:endParaRPr lang="en-IN" sz="1100" b="0" i="0" u="none" strike="noStrike" dirty="0">
                        <a:solidFill>
                          <a:srgbClr val="000000"/>
                        </a:solidFill>
                        <a:effectLst/>
                        <a:latin typeface="Calibri" panose="020F0502020204030204" pitchFamily="34" charset="0"/>
                      </a:endParaRPr>
                    </a:p>
                  </a:txBody>
                  <a:tcPr marL="7845" marR="7845" marT="7845" marB="0" anchor="ctr"/>
                </a:tc>
                <a:extLst>
                  <a:ext uri="{0D108BD9-81ED-4DB2-BD59-A6C34878D82A}">
                    <a16:rowId xmlns:a16="http://schemas.microsoft.com/office/drawing/2014/main" val="1953205064"/>
                  </a:ext>
                </a:extLst>
              </a:tr>
              <a:tr h="229716">
                <a:tc>
                  <a:txBody>
                    <a:bodyPr/>
                    <a:lstStyle/>
                    <a:p>
                      <a:pPr algn="l" fontAlgn="b"/>
                      <a:r>
                        <a:rPr lang="en-IN" sz="1100" u="none" strike="noStrike">
                          <a:effectLst/>
                        </a:rPr>
                        <a:t>Nzoia Sugar Kenya</a:t>
                      </a:r>
                      <a:endParaRPr lang="en-IN" sz="1100" b="0" i="0" u="none" strike="noStrike">
                        <a:solidFill>
                          <a:srgbClr val="000000"/>
                        </a:solidFill>
                        <a:effectLst/>
                        <a:latin typeface="Calibri" panose="020F0502020204030204" pitchFamily="34" charset="0"/>
                      </a:endParaRPr>
                    </a:p>
                  </a:txBody>
                  <a:tcPr marL="7845" marR="7845" marT="7845" marB="0" anchor="b"/>
                </a:tc>
                <a:tc>
                  <a:txBody>
                    <a:bodyPr/>
                    <a:lstStyle/>
                    <a:p>
                      <a:pPr algn="l" fontAlgn="b"/>
                      <a:r>
                        <a:rPr lang="en-IN" sz="1100" u="none" strike="noStrike">
                          <a:effectLst/>
                        </a:rPr>
                        <a:t>Nzoia Sugar</a:t>
                      </a:r>
                      <a:endParaRPr lang="en-IN" sz="1100" b="0" i="0" u="none" strike="noStrike">
                        <a:solidFill>
                          <a:srgbClr val="000000"/>
                        </a:solidFill>
                        <a:effectLst/>
                        <a:latin typeface="Calibri" panose="020F0502020204030204" pitchFamily="34" charset="0"/>
                      </a:endParaRPr>
                    </a:p>
                  </a:txBody>
                  <a:tcPr marL="7845" marR="7845" marT="7845" marB="0" anchor="b"/>
                </a:tc>
                <a:tc>
                  <a:txBody>
                    <a:bodyPr/>
                    <a:lstStyle/>
                    <a:p>
                      <a:pPr algn="l" fontAlgn="b"/>
                      <a:r>
                        <a:rPr lang="en-IN" sz="1100" u="none" strike="noStrike" dirty="0">
                          <a:effectLst/>
                        </a:rPr>
                        <a:t>Calandria (Ref </a:t>
                      </a:r>
                      <a:r>
                        <a:rPr lang="en-IN" sz="1100" u="none" strike="noStrike" dirty="0" err="1">
                          <a:effectLst/>
                        </a:rPr>
                        <a:t>Pg</a:t>
                      </a:r>
                      <a:r>
                        <a:rPr lang="en-IN" sz="1100" u="none" strike="noStrike" dirty="0">
                          <a:effectLst/>
                        </a:rPr>
                        <a:t> 34)</a:t>
                      </a:r>
                      <a:endParaRPr lang="en-IN" sz="1100" b="0" i="0" u="none" strike="noStrike" dirty="0">
                        <a:solidFill>
                          <a:srgbClr val="000000"/>
                        </a:solidFill>
                        <a:effectLst/>
                        <a:latin typeface="Calibri" panose="020F0502020204030204" pitchFamily="34" charset="0"/>
                      </a:endParaRPr>
                    </a:p>
                  </a:txBody>
                  <a:tcPr marL="7845" marR="7845" marT="7845" marB="0" anchor="b"/>
                </a:tc>
                <a:tc>
                  <a:txBody>
                    <a:bodyPr/>
                    <a:lstStyle/>
                    <a:p>
                      <a:pPr algn="l" fontAlgn="b"/>
                      <a:r>
                        <a:rPr lang="en-IN" sz="1100" u="none" strike="noStrike">
                          <a:effectLst/>
                        </a:rPr>
                        <a:t>2015</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ctr" fontAlgn="b"/>
                      <a:r>
                        <a:rPr lang="en-IN" sz="1100" u="none" strike="noStrike">
                          <a:effectLst/>
                        </a:rPr>
                        <a:t>Yes</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ctr" fontAlgn="b"/>
                      <a:r>
                        <a:rPr lang="en-IN" sz="1100" u="none" strike="noStrike">
                          <a:effectLst/>
                        </a:rPr>
                        <a:t>Yes</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ctr" fontAlgn="b"/>
                      <a:r>
                        <a:rPr lang="en-IN" sz="1100" u="none" strike="noStrike">
                          <a:effectLst/>
                        </a:rPr>
                        <a:t>1</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l" fontAlgn="b"/>
                      <a:r>
                        <a:rPr lang="en-IN" sz="1100" u="none" strike="noStrike">
                          <a:effectLst/>
                        </a:rPr>
                        <a:t>SS304/ MS</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ctr" fontAlgn="b"/>
                      <a:r>
                        <a:rPr lang="en-IN" sz="1100" u="none" strike="noStrike" dirty="0">
                          <a:effectLst/>
                        </a:rPr>
                        <a:t>25</a:t>
                      </a:r>
                      <a:endParaRPr lang="en-IN" sz="1100" b="0" i="0" u="none" strike="noStrike" dirty="0">
                        <a:solidFill>
                          <a:srgbClr val="000000"/>
                        </a:solidFill>
                        <a:effectLst/>
                        <a:latin typeface="Calibri" panose="020F0502020204030204" pitchFamily="34" charset="0"/>
                      </a:endParaRPr>
                    </a:p>
                  </a:txBody>
                  <a:tcPr marL="7845" marR="7845" marT="7845" marB="0" anchor="ctr"/>
                </a:tc>
                <a:extLst>
                  <a:ext uri="{0D108BD9-81ED-4DB2-BD59-A6C34878D82A}">
                    <a16:rowId xmlns:a16="http://schemas.microsoft.com/office/drawing/2014/main" val="1726518714"/>
                  </a:ext>
                </a:extLst>
              </a:tr>
              <a:tr h="229716">
                <a:tc>
                  <a:txBody>
                    <a:bodyPr/>
                    <a:lstStyle/>
                    <a:p>
                      <a:pPr algn="l" fontAlgn="b"/>
                      <a:r>
                        <a:rPr lang="en-IN" sz="1100" u="none" strike="noStrike">
                          <a:effectLst/>
                        </a:rPr>
                        <a:t>Danieli</a:t>
                      </a:r>
                      <a:endParaRPr lang="en-IN" sz="1100" b="0" i="0" u="none" strike="noStrike">
                        <a:solidFill>
                          <a:srgbClr val="000000"/>
                        </a:solidFill>
                        <a:effectLst/>
                        <a:latin typeface="Calibri" panose="020F0502020204030204" pitchFamily="34" charset="0"/>
                      </a:endParaRPr>
                    </a:p>
                  </a:txBody>
                  <a:tcPr marL="7845" marR="7845" marT="7845" marB="0" anchor="b"/>
                </a:tc>
                <a:tc>
                  <a:txBody>
                    <a:bodyPr/>
                    <a:lstStyle/>
                    <a:p>
                      <a:pPr algn="l" fontAlgn="b"/>
                      <a:r>
                        <a:rPr lang="en-IN" sz="1100" u="none" strike="noStrike">
                          <a:effectLst/>
                        </a:rPr>
                        <a:t>Danieli</a:t>
                      </a:r>
                      <a:endParaRPr lang="en-IN" sz="1100" b="0" i="0" u="none" strike="noStrike">
                        <a:solidFill>
                          <a:srgbClr val="000000"/>
                        </a:solidFill>
                        <a:effectLst/>
                        <a:latin typeface="Calibri" panose="020F0502020204030204" pitchFamily="34" charset="0"/>
                      </a:endParaRPr>
                    </a:p>
                  </a:txBody>
                  <a:tcPr marL="7845" marR="7845" marT="7845" marB="0" anchor="b"/>
                </a:tc>
                <a:tc>
                  <a:txBody>
                    <a:bodyPr/>
                    <a:lstStyle/>
                    <a:p>
                      <a:pPr algn="l" fontAlgn="b"/>
                      <a:r>
                        <a:rPr lang="en-IN" sz="1100" u="none" strike="noStrike" dirty="0">
                          <a:effectLst/>
                        </a:rPr>
                        <a:t>Stacks Chimney and Structures</a:t>
                      </a:r>
                      <a:endParaRPr lang="en-IN" sz="1100" b="0" i="0" u="none" strike="noStrike" dirty="0">
                        <a:solidFill>
                          <a:srgbClr val="000000"/>
                        </a:solidFill>
                        <a:effectLst/>
                        <a:latin typeface="Calibri" panose="020F0502020204030204" pitchFamily="34" charset="0"/>
                      </a:endParaRPr>
                    </a:p>
                  </a:txBody>
                  <a:tcPr marL="7845" marR="7845" marT="7845" marB="0" anchor="b"/>
                </a:tc>
                <a:tc>
                  <a:txBody>
                    <a:bodyPr/>
                    <a:lstStyle/>
                    <a:p>
                      <a:pPr algn="l" fontAlgn="b"/>
                      <a:r>
                        <a:rPr lang="en-IN" sz="1100" u="none" strike="noStrike">
                          <a:effectLst/>
                        </a:rPr>
                        <a:t>2017</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ctr" fontAlgn="b"/>
                      <a:r>
                        <a:rPr lang="en-IN" sz="1100" u="none" strike="noStrike">
                          <a:effectLst/>
                        </a:rPr>
                        <a:t>No</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ctr" fontAlgn="b"/>
                      <a:r>
                        <a:rPr lang="en-IN" sz="1100" u="none" strike="noStrike">
                          <a:effectLst/>
                        </a:rPr>
                        <a:t>Yes</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ctr" fontAlgn="b"/>
                      <a:r>
                        <a:rPr lang="en-IN" sz="1100" u="none" strike="noStrike">
                          <a:effectLst/>
                        </a:rPr>
                        <a:t>4</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l" fontAlgn="b"/>
                      <a:r>
                        <a:rPr lang="en-IN" sz="1100" u="none" strike="noStrike">
                          <a:effectLst/>
                        </a:rPr>
                        <a:t>IS 2062</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ctr" fontAlgn="b"/>
                      <a:r>
                        <a:rPr lang="en-IN" sz="1100" u="none" strike="noStrike" dirty="0">
                          <a:effectLst/>
                        </a:rPr>
                        <a:t>75</a:t>
                      </a:r>
                      <a:endParaRPr lang="en-IN" sz="1100" b="0" i="0" u="none" strike="noStrike" dirty="0">
                        <a:solidFill>
                          <a:srgbClr val="000000"/>
                        </a:solidFill>
                        <a:effectLst/>
                        <a:latin typeface="Calibri" panose="020F0502020204030204" pitchFamily="34" charset="0"/>
                      </a:endParaRPr>
                    </a:p>
                  </a:txBody>
                  <a:tcPr marL="7845" marR="7845" marT="7845" marB="0" anchor="ctr"/>
                </a:tc>
                <a:extLst>
                  <a:ext uri="{0D108BD9-81ED-4DB2-BD59-A6C34878D82A}">
                    <a16:rowId xmlns:a16="http://schemas.microsoft.com/office/drawing/2014/main" val="630321759"/>
                  </a:ext>
                </a:extLst>
              </a:tr>
              <a:tr h="229716">
                <a:tc>
                  <a:txBody>
                    <a:bodyPr/>
                    <a:lstStyle/>
                    <a:p>
                      <a:pPr algn="l" fontAlgn="b"/>
                      <a:r>
                        <a:rPr lang="en-IN" sz="1100" u="none" strike="noStrike">
                          <a:effectLst/>
                        </a:rPr>
                        <a:t>Brew Force </a:t>
                      </a:r>
                      <a:endParaRPr lang="en-IN" sz="1100" b="0" i="0" u="none" strike="noStrike">
                        <a:solidFill>
                          <a:srgbClr val="000000"/>
                        </a:solidFill>
                        <a:effectLst/>
                        <a:latin typeface="Calibri" panose="020F0502020204030204" pitchFamily="34" charset="0"/>
                      </a:endParaRPr>
                    </a:p>
                  </a:txBody>
                  <a:tcPr marL="7845" marR="7845" marT="7845" marB="0" anchor="b"/>
                </a:tc>
                <a:tc>
                  <a:txBody>
                    <a:bodyPr/>
                    <a:lstStyle/>
                    <a:p>
                      <a:pPr algn="l" fontAlgn="ctr"/>
                      <a:r>
                        <a:rPr lang="en-IN" sz="1100" u="none" strike="noStrike">
                          <a:effectLst/>
                        </a:rPr>
                        <a:t>Aether Brewery </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l" fontAlgn="b"/>
                      <a:r>
                        <a:rPr lang="en-IN" sz="1100" u="none" strike="noStrike" dirty="0">
                          <a:effectLst/>
                        </a:rPr>
                        <a:t>BBT and </a:t>
                      </a:r>
                      <a:r>
                        <a:rPr lang="en-IN" sz="1100" u="none" strike="noStrike" dirty="0" err="1">
                          <a:effectLst/>
                        </a:rPr>
                        <a:t>Fermentrs</a:t>
                      </a:r>
                      <a:r>
                        <a:rPr lang="en-IN" sz="1100" u="none" strike="noStrike" dirty="0">
                          <a:effectLst/>
                        </a:rPr>
                        <a:t> For brewery plant (Ref </a:t>
                      </a:r>
                      <a:r>
                        <a:rPr lang="en-IN" sz="1100" u="none" strike="noStrike" dirty="0" err="1">
                          <a:effectLst/>
                        </a:rPr>
                        <a:t>Pg</a:t>
                      </a:r>
                      <a:r>
                        <a:rPr lang="en-IN" sz="1100" u="none" strike="noStrike" dirty="0">
                          <a:effectLst/>
                        </a:rPr>
                        <a:t> 29)</a:t>
                      </a:r>
                      <a:endParaRPr lang="en-IN" sz="1100" b="0" i="0" u="none" strike="noStrike" dirty="0">
                        <a:solidFill>
                          <a:srgbClr val="000000"/>
                        </a:solidFill>
                        <a:effectLst/>
                        <a:latin typeface="Calibri" panose="020F0502020204030204" pitchFamily="34" charset="0"/>
                      </a:endParaRPr>
                    </a:p>
                  </a:txBody>
                  <a:tcPr marL="7845" marR="7845" marT="7845" marB="0" anchor="b"/>
                </a:tc>
                <a:tc>
                  <a:txBody>
                    <a:bodyPr/>
                    <a:lstStyle/>
                    <a:p>
                      <a:pPr algn="l" fontAlgn="b"/>
                      <a:r>
                        <a:rPr lang="en-IN" sz="1100" u="none" strike="noStrike">
                          <a:effectLst/>
                        </a:rPr>
                        <a:t>2019</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ctr" fontAlgn="b"/>
                      <a:r>
                        <a:rPr lang="en-IN" sz="1100" u="none" strike="noStrike">
                          <a:effectLst/>
                        </a:rPr>
                        <a:t>Yes</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ctr" fontAlgn="b"/>
                      <a:r>
                        <a:rPr lang="en-IN" sz="1100" u="none" strike="noStrike">
                          <a:effectLst/>
                        </a:rPr>
                        <a:t>Yes</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ctr" fontAlgn="b"/>
                      <a:r>
                        <a:rPr lang="en-IN" sz="1100" u="none" strike="noStrike">
                          <a:effectLst/>
                        </a:rPr>
                        <a:t>9</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l" fontAlgn="b"/>
                      <a:r>
                        <a:rPr lang="en-IN" sz="1100" u="none" strike="noStrike">
                          <a:effectLst/>
                        </a:rPr>
                        <a:t>SS304/SS316</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ctr" fontAlgn="b"/>
                      <a:r>
                        <a:rPr lang="en-IN" sz="1100" u="none" strike="noStrike" dirty="0">
                          <a:effectLst/>
                        </a:rPr>
                        <a:t>130</a:t>
                      </a:r>
                      <a:endParaRPr lang="en-IN" sz="1100" b="0" i="0" u="none" strike="noStrike" dirty="0">
                        <a:solidFill>
                          <a:srgbClr val="000000"/>
                        </a:solidFill>
                        <a:effectLst/>
                        <a:latin typeface="Calibri" panose="020F0502020204030204" pitchFamily="34" charset="0"/>
                      </a:endParaRPr>
                    </a:p>
                  </a:txBody>
                  <a:tcPr marL="7845" marR="7845" marT="7845" marB="0" anchor="ctr"/>
                </a:tc>
                <a:extLst>
                  <a:ext uri="{0D108BD9-81ED-4DB2-BD59-A6C34878D82A}">
                    <a16:rowId xmlns:a16="http://schemas.microsoft.com/office/drawing/2014/main" val="4072737049"/>
                  </a:ext>
                </a:extLst>
              </a:tr>
              <a:tr h="459434">
                <a:tc>
                  <a:txBody>
                    <a:bodyPr/>
                    <a:lstStyle/>
                    <a:p>
                      <a:pPr algn="l" fontAlgn="ctr"/>
                      <a:r>
                        <a:rPr lang="en-IN" sz="1100" u="none" strike="noStrike">
                          <a:effectLst/>
                        </a:rPr>
                        <a:t>Kristtor Vacuum</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l" fontAlgn="ctr"/>
                      <a:r>
                        <a:rPr lang="en-IN" sz="1100" u="none" strike="noStrike">
                          <a:effectLst/>
                        </a:rPr>
                        <a:t>Kristtor Vacuum Qatar </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l" fontAlgn="ctr"/>
                      <a:r>
                        <a:rPr lang="en-IN" sz="1100" u="none" strike="noStrike" dirty="0">
                          <a:effectLst/>
                        </a:rPr>
                        <a:t>Auto Clave for </a:t>
                      </a:r>
                      <a:r>
                        <a:rPr lang="en-IN" sz="1100" u="none" strike="noStrike" dirty="0" err="1">
                          <a:effectLst/>
                        </a:rPr>
                        <a:t>vaccum</a:t>
                      </a:r>
                      <a:r>
                        <a:rPr lang="en-IN" sz="1100" u="none" strike="noStrike" dirty="0">
                          <a:effectLst/>
                        </a:rPr>
                        <a:t> </a:t>
                      </a:r>
                      <a:r>
                        <a:rPr lang="en-IN" sz="1100" u="none" strike="noStrike" dirty="0" err="1">
                          <a:effectLst/>
                        </a:rPr>
                        <a:t>enprigmetion</a:t>
                      </a:r>
                      <a:r>
                        <a:rPr lang="en-IN" sz="1100" u="none" strike="noStrike" dirty="0">
                          <a:effectLst/>
                        </a:rPr>
                        <a:t> of Transfer coils (Ref </a:t>
                      </a:r>
                      <a:r>
                        <a:rPr lang="en-IN" sz="1100" u="none" strike="noStrike" dirty="0" err="1">
                          <a:effectLst/>
                        </a:rPr>
                        <a:t>Pg</a:t>
                      </a:r>
                      <a:r>
                        <a:rPr lang="en-IN" sz="1100" u="none" strike="noStrike" dirty="0">
                          <a:effectLst/>
                        </a:rPr>
                        <a:t> 35)</a:t>
                      </a:r>
                      <a:endParaRPr lang="en-IN" sz="1100" b="0" i="0" u="none" strike="noStrike" dirty="0">
                        <a:solidFill>
                          <a:srgbClr val="000000"/>
                        </a:solidFill>
                        <a:effectLst/>
                        <a:latin typeface="Calibri" panose="020F0502020204030204" pitchFamily="34" charset="0"/>
                      </a:endParaRPr>
                    </a:p>
                  </a:txBody>
                  <a:tcPr marL="7845" marR="7845" marT="7845" marB="0" anchor="ctr"/>
                </a:tc>
                <a:tc>
                  <a:txBody>
                    <a:bodyPr/>
                    <a:lstStyle/>
                    <a:p>
                      <a:pPr algn="l" fontAlgn="ctr"/>
                      <a:r>
                        <a:rPr lang="en-IN" sz="1100" u="none" strike="noStrike">
                          <a:effectLst/>
                        </a:rPr>
                        <a:t>2022</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ctr" fontAlgn="ctr"/>
                      <a:r>
                        <a:rPr lang="en-IN" sz="1100" u="none" strike="noStrike">
                          <a:effectLst/>
                        </a:rPr>
                        <a:t>Yes</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ctr" fontAlgn="ctr"/>
                      <a:r>
                        <a:rPr lang="en-IN" sz="1100" u="none" strike="noStrike" dirty="0">
                          <a:effectLst/>
                        </a:rPr>
                        <a:t>Yes</a:t>
                      </a:r>
                      <a:endParaRPr lang="en-IN" sz="1100" b="0" i="0" u="none" strike="noStrike" dirty="0">
                        <a:solidFill>
                          <a:srgbClr val="000000"/>
                        </a:solidFill>
                        <a:effectLst/>
                        <a:latin typeface="Calibri" panose="020F0502020204030204" pitchFamily="34" charset="0"/>
                      </a:endParaRPr>
                    </a:p>
                  </a:txBody>
                  <a:tcPr marL="7845" marR="7845" marT="7845" marB="0" anchor="ctr"/>
                </a:tc>
                <a:tc>
                  <a:txBody>
                    <a:bodyPr/>
                    <a:lstStyle/>
                    <a:p>
                      <a:pPr algn="ctr" fontAlgn="ctr"/>
                      <a:r>
                        <a:rPr lang="en-IN" sz="1100" u="none" strike="noStrike">
                          <a:effectLst/>
                        </a:rPr>
                        <a:t>1</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l" fontAlgn="ctr"/>
                      <a:r>
                        <a:rPr lang="en-IN" sz="1100" u="none" strike="noStrike">
                          <a:effectLst/>
                        </a:rPr>
                        <a:t>SA516/70</a:t>
                      </a:r>
                      <a:endParaRPr lang="en-IN" sz="1100" b="0" i="0" u="none" strike="noStrike">
                        <a:solidFill>
                          <a:srgbClr val="000000"/>
                        </a:solidFill>
                        <a:effectLst/>
                        <a:latin typeface="Calibri" panose="020F0502020204030204" pitchFamily="34" charset="0"/>
                      </a:endParaRPr>
                    </a:p>
                  </a:txBody>
                  <a:tcPr marL="7845" marR="7845" marT="7845" marB="0" anchor="ctr"/>
                </a:tc>
                <a:tc>
                  <a:txBody>
                    <a:bodyPr/>
                    <a:lstStyle/>
                    <a:p>
                      <a:pPr algn="ctr" fontAlgn="ctr"/>
                      <a:r>
                        <a:rPr lang="en-IN" sz="1100" u="none" strike="noStrike" dirty="0">
                          <a:effectLst/>
                        </a:rPr>
                        <a:t>50</a:t>
                      </a:r>
                      <a:endParaRPr lang="en-IN" sz="1100" b="0" i="0" u="none" strike="noStrike" dirty="0">
                        <a:solidFill>
                          <a:srgbClr val="000000"/>
                        </a:solidFill>
                        <a:effectLst/>
                        <a:latin typeface="Calibri" panose="020F0502020204030204" pitchFamily="34" charset="0"/>
                      </a:endParaRPr>
                    </a:p>
                  </a:txBody>
                  <a:tcPr marL="7845" marR="7845" marT="7845" marB="0" anchor="ctr"/>
                </a:tc>
                <a:extLst>
                  <a:ext uri="{0D108BD9-81ED-4DB2-BD59-A6C34878D82A}">
                    <a16:rowId xmlns:a16="http://schemas.microsoft.com/office/drawing/2014/main" val="439694679"/>
                  </a:ext>
                </a:extLst>
              </a:tr>
              <a:tr h="229716">
                <a:tc>
                  <a:txBody>
                    <a:bodyPr/>
                    <a:lstStyle/>
                    <a:p>
                      <a:pPr algn="l" fontAlgn="b"/>
                      <a:r>
                        <a:rPr lang="en-IN" sz="1100" u="none" strike="noStrike" dirty="0">
                          <a:effectLst/>
                        </a:rPr>
                        <a:t>Green Elephant</a:t>
                      </a:r>
                      <a:endParaRPr lang="en-IN" sz="1100" b="0" i="0" u="none" strike="noStrike" dirty="0">
                        <a:solidFill>
                          <a:srgbClr val="000000"/>
                        </a:solidFill>
                        <a:effectLst/>
                        <a:latin typeface="Calibri" panose="020F0502020204030204" pitchFamily="34" charset="0"/>
                      </a:endParaRPr>
                    </a:p>
                  </a:txBody>
                  <a:tcPr marL="7845" marR="7845" marT="7845" marB="0" anchor="ctr"/>
                </a:tc>
                <a:tc>
                  <a:txBody>
                    <a:bodyPr/>
                    <a:lstStyle/>
                    <a:p>
                      <a:pPr algn="l" fontAlgn="b"/>
                      <a:r>
                        <a:rPr lang="en-IN" sz="1100" u="none" strike="noStrike" dirty="0" err="1">
                          <a:effectLst/>
                        </a:rPr>
                        <a:t>Volkswagan</a:t>
                      </a:r>
                      <a:endParaRPr lang="en-IN" sz="1100" b="0" i="0" u="none" strike="noStrike" dirty="0">
                        <a:solidFill>
                          <a:srgbClr val="000000"/>
                        </a:solidFill>
                        <a:effectLst/>
                        <a:latin typeface="Calibri" panose="020F0502020204030204" pitchFamily="34" charset="0"/>
                      </a:endParaRPr>
                    </a:p>
                  </a:txBody>
                  <a:tcPr marL="7845" marR="7845" marT="7845" marB="0" anchor="ctr"/>
                </a:tc>
                <a:tc>
                  <a:txBody>
                    <a:bodyPr/>
                    <a:lstStyle/>
                    <a:p>
                      <a:pPr algn="l" fontAlgn="b"/>
                      <a:r>
                        <a:rPr lang="en-IN" sz="1100" u="none" strike="noStrike" dirty="0">
                          <a:effectLst/>
                        </a:rPr>
                        <a:t>Portable Biogas Plant for </a:t>
                      </a:r>
                      <a:r>
                        <a:rPr lang="en-IN" sz="1100" u="none" strike="noStrike" dirty="0" err="1">
                          <a:effectLst/>
                        </a:rPr>
                        <a:t>canten</a:t>
                      </a:r>
                      <a:r>
                        <a:rPr lang="en-IN" sz="1100" u="none" strike="noStrike" dirty="0">
                          <a:effectLst/>
                        </a:rPr>
                        <a:t> waste of </a:t>
                      </a:r>
                      <a:r>
                        <a:rPr lang="en-IN" sz="1100" u="none" strike="noStrike" dirty="0" err="1">
                          <a:effectLst/>
                        </a:rPr>
                        <a:t>Industires</a:t>
                      </a:r>
                      <a:r>
                        <a:rPr lang="en-IN" sz="1100" u="none" strike="noStrike" dirty="0">
                          <a:effectLst/>
                        </a:rPr>
                        <a:t> (Ref </a:t>
                      </a:r>
                      <a:r>
                        <a:rPr lang="en-IN" sz="1100" u="none" strike="noStrike" dirty="0" err="1">
                          <a:effectLst/>
                        </a:rPr>
                        <a:t>Pg</a:t>
                      </a:r>
                      <a:r>
                        <a:rPr lang="en-IN" sz="1100" u="none" strike="noStrike" dirty="0">
                          <a:effectLst/>
                        </a:rPr>
                        <a:t> 25)</a:t>
                      </a:r>
                      <a:endParaRPr lang="en-IN" sz="1100" b="0" i="0" u="none" strike="noStrike" dirty="0">
                        <a:solidFill>
                          <a:srgbClr val="000000"/>
                        </a:solidFill>
                        <a:effectLst/>
                        <a:latin typeface="Calibri" panose="020F0502020204030204" pitchFamily="34" charset="0"/>
                      </a:endParaRPr>
                    </a:p>
                  </a:txBody>
                  <a:tcPr marL="7845" marR="7845" marT="7845" marB="0" anchor="b"/>
                </a:tc>
                <a:tc>
                  <a:txBody>
                    <a:bodyPr/>
                    <a:lstStyle/>
                    <a:p>
                      <a:pPr algn="l" fontAlgn="b"/>
                      <a:r>
                        <a:rPr lang="en-IN" sz="1100" u="none" strike="noStrike" dirty="0">
                          <a:effectLst/>
                        </a:rPr>
                        <a:t>2012-2017</a:t>
                      </a:r>
                      <a:endParaRPr lang="en-IN" sz="1100" b="0" i="0" u="none" strike="noStrike" dirty="0">
                        <a:solidFill>
                          <a:srgbClr val="000000"/>
                        </a:solidFill>
                        <a:effectLst/>
                        <a:latin typeface="Calibri" panose="020F0502020204030204" pitchFamily="34" charset="0"/>
                      </a:endParaRPr>
                    </a:p>
                  </a:txBody>
                  <a:tcPr marL="7845" marR="7845" marT="7845" marB="0" anchor="ctr"/>
                </a:tc>
                <a:tc>
                  <a:txBody>
                    <a:bodyPr/>
                    <a:lstStyle/>
                    <a:p>
                      <a:pPr algn="ctr" fontAlgn="b"/>
                      <a:r>
                        <a:rPr lang="en-IN" sz="1100" u="none" strike="noStrike" dirty="0">
                          <a:effectLst/>
                        </a:rPr>
                        <a:t>Yes</a:t>
                      </a:r>
                      <a:endParaRPr lang="en-IN" sz="1100" b="0" i="0" u="none" strike="noStrike" dirty="0">
                        <a:solidFill>
                          <a:srgbClr val="000000"/>
                        </a:solidFill>
                        <a:effectLst/>
                        <a:latin typeface="Calibri" panose="020F0502020204030204" pitchFamily="34" charset="0"/>
                      </a:endParaRPr>
                    </a:p>
                  </a:txBody>
                  <a:tcPr marL="7845" marR="7845" marT="7845" marB="0" anchor="ctr"/>
                </a:tc>
                <a:tc>
                  <a:txBody>
                    <a:bodyPr/>
                    <a:lstStyle/>
                    <a:p>
                      <a:pPr algn="ctr" fontAlgn="b"/>
                      <a:r>
                        <a:rPr lang="en-IN" sz="1100" u="none" strike="noStrike" dirty="0">
                          <a:effectLst/>
                        </a:rPr>
                        <a:t>Yes</a:t>
                      </a:r>
                      <a:endParaRPr lang="en-IN" sz="1100" b="0" i="0" u="none" strike="noStrike" dirty="0">
                        <a:solidFill>
                          <a:srgbClr val="000000"/>
                        </a:solidFill>
                        <a:effectLst/>
                        <a:latin typeface="Calibri" panose="020F0502020204030204" pitchFamily="34" charset="0"/>
                      </a:endParaRPr>
                    </a:p>
                  </a:txBody>
                  <a:tcPr marL="7845" marR="7845" marT="7845" marB="0" anchor="ctr"/>
                </a:tc>
                <a:tc>
                  <a:txBody>
                    <a:bodyPr/>
                    <a:lstStyle/>
                    <a:p>
                      <a:pPr algn="ctr" fontAlgn="b"/>
                      <a:r>
                        <a:rPr lang="en-IN" sz="1100" u="none" strike="noStrike" dirty="0">
                          <a:effectLst/>
                        </a:rPr>
                        <a:t>13</a:t>
                      </a:r>
                      <a:endParaRPr lang="en-IN" sz="1100" b="0" i="0" u="none" strike="noStrike" dirty="0">
                        <a:solidFill>
                          <a:srgbClr val="000000"/>
                        </a:solidFill>
                        <a:effectLst/>
                        <a:latin typeface="Calibri" panose="020F0502020204030204" pitchFamily="34" charset="0"/>
                      </a:endParaRPr>
                    </a:p>
                  </a:txBody>
                  <a:tcPr marL="7845" marR="7845" marT="7845" marB="0" anchor="ctr"/>
                </a:tc>
                <a:tc>
                  <a:txBody>
                    <a:bodyPr/>
                    <a:lstStyle/>
                    <a:p>
                      <a:pPr algn="l" fontAlgn="b"/>
                      <a:r>
                        <a:rPr lang="en-IN" sz="1100" u="none" strike="noStrike" dirty="0">
                          <a:effectLst/>
                        </a:rPr>
                        <a:t>IS 2062</a:t>
                      </a:r>
                      <a:endParaRPr lang="en-IN" sz="1100" b="0" i="0" u="none" strike="noStrike" dirty="0">
                        <a:solidFill>
                          <a:srgbClr val="000000"/>
                        </a:solidFill>
                        <a:effectLst/>
                        <a:latin typeface="Calibri" panose="020F0502020204030204" pitchFamily="34" charset="0"/>
                      </a:endParaRPr>
                    </a:p>
                  </a:txBody>
                  <a:tcPr marL="7845" marR="7845" marT="7845" marB="0" anchor="ctr"/>
                </a:tc>
                <a:tc>
                  <a:txBody>
                    <a:bodyPr/>
                    <a:lstStyle/>
                    <a:p>
                      <a:pPr algn="ctr" fontAlgn="b"/>
                      <a:r>
                        <a:rPr lang="en-IN" sz="1100" u="none" strike="noStrike" dirty="0">
                          <a:effectLst/>
                        </a:rPr>
                        <a:t>195</a:t>
                      </a:r>
                      <a:endParaRPr lang="en-IN" sz="1100" b="0" i="0" u="none" strike="noStrike" dirty="0">
                        <a:solidFill>
                          <a:srgbClr val="000000"/>
                        </a:solidFill>
                        <a:effectLst/>
                        <a:latin typeface="Calibri" panose="020F0502020204030204" pitchFamily="34" charset="0"/>
                      </a:endParaRPr>
                    </a:p>
                  </a:txBody>
                  <a:tcPr marL="7845" marR="7845" marT="7845" marB="0" anchor="ctr"/>
                </a:tc>
                <a:extLst>
                  <a:ext uri="{0D108BD9-81ED-4DB2-BD59-A6C34878D82A}">
                    <a16:rowId xmlns:a16="http://schemas.microsoft.com/office/drawing/2014/main" val="853226752"/>
                  </a:ext>
                </a:extLst>
              </a:tr>
            </a:tbl>
          </a:graphicData>
        </a:graphic>
      </p:graphicFrame>
    </p:spTree>
    <p:extLst>
      <p:ext uri="{BB962C8B-B14F-4D97-AF65-F5344CB8AC3E}">
        <p14:creationId xmlns:p14="http://schemas.microsoft.com/office/powerpoint/2010/main" val="51697463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29576"/>
            <a:ext cx="12192000" cy="6828424"/>
          </a:xfrm>
          <a:prstGeom prst="rect">
            <a:avLst/>
          </a:prstGeom>
        </p:spPr>
      </p:pic>
      <p:sp>
        <p:nvSpPr>
          <p:cNvPr id="19" name="Rectangle 18">
            <a:hlinkClick r:id="" action="ppaction://hlinkshowjump?jump=endshow"/>
            <a:hlinkHover r:id="rId4" action="ppaction://hlinksldjump"/>
            <a:extLst>
              <a:ext uri="{FF2B5EF4-FFF2-40B4-BE49-F238E27FC236}">
                <a16:creationId xmlns:a16="http://schemas.microsoft.com/office/drawing/2014/main" id="{06365000-A3D0-844F-BE8D-E86F280921F4}"/>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pic>
        <p:nvPicPr>
          <p:cNvPr id="20" name="Picture 19">
            <a:extLst>
              <a:ext uri="{FF2B5EF4-FFF2-40B4-BE49-F238E27FC236}">
                <a16:creationId xmlns:a16="http://schemas.microsoft.com/office/drawing/2014/main" id="{61258422-B2B1-D247-A892-4285D9318E2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10939" y="1093862"/>
            <a:ext cx="10770121" cy="3758110"/>
          </a:xfrm>
          <a:prstGeom prst="rect">
            <a:avLst/>
          </a:prstGeom>
        </p:spPr>
      </p:pic>
      <p:sp>
        <p:nvSpPr>
          <p:cNvPr id="16" name="Rectangle 15">
            <a:extLst>
              <a:ext uri="{FF2B5EF4-FFF2-40B4-BE49-F238E27FC236}">
                <a16:creationId xmlns:a16="http://schemas.microsoft.com/office/drawing/2014/main" id="{A668B334-2422-FA4D-AE24-473650119DDF}"/>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17" name="Rectangle 16">
            <a:hlinkClick r:id="rId6" action="ppaction://hlinksldjump"/>
            <a:extLst>
              <a:ext uri="{FF2B5EF4-FFF2-40B4-BE49-F238E27FC236}">
                <a16:creationId xmlns:a16="http://schemas.microsoft.com/office/drawing/2014/main" id="{6BD6EED0-17E0-6D4E-905A-D29C6CEE761D}"/>
              </a:ext>
            </a:extLst>
          </p:cNvPr>
          <p:cNvSpPr/>
          <p:nvPr/>
        </p:nvSpPr>
        <p:spPr>
          <a:xfrm>
            <a:off x="53108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18" name="Rectangle 17">
            <a:hlinkHover r:id="rId4" action="ppaction://hlinksldjump"/>
            <a:extLst>
              <a:ext uri="{FF2B5EF4-FFF2-40B4-BE49-F238E27FC236}">
                <a16:creationId xmlns:a16="http://schemas.microsoft.com/office/drawing/2014/main" id="{3D968495-F378-5B4E-84BC-A35516ABDB38}"/>
              </a:ext>
            </a:extLst>
          </p:cNvPr>
          <p:cNvSpPr/>
          <p:nvPr/>
        </p:nvSpPr>
        <p:spPr>
          <a:xfrm>
            <a:off x="277644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21" name="Rectangle 20">
            <a:hlinkHover r:id="rId7" action="ppaction://hlinksldjump"/>
            <a:extLst>
              <a:ext uri="{FF2B5EF4-FFF2-40B4-BE49-F238E27FC236}">
                <a16:creationId xmlns:a16="http://schemas.microsoft.com/office/drawing/2014/main" id="{0F0F34B0-E4D0-A64B-9FC9-EF2940971E74}"/>
              </a:ext>
            </a:extLst>
          </p:cNvPr>
          <p:cNvSpPr/>
          <p:nvPr/>
        </p:nvSpPr>
        <p:spPr>
          <a:xfrm>
            <a:off x="502180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Facility</a:t>
            </a:r>
            <a:endParaRPr lang="en-GB" sz="2000" dirty="0">
              <a:solidFill>
                <a:schemeClr val="bg2"/>
              </a:solidFill>
              <a:latin typeface="Segoe UI Light" panose="020B0502040204020203" pitchFamily="34" charset="0"/>
            </a:endParaRPr>
          </a:p>
        </p:txBody>
      </p:sp>
      <p:sp>
        <p:nvSpPr>
          <p:cNvPr id="22" name="Rectangle 21">
            <a:hlinkClick r:id="rId8" action="ppaction://hlinksldjump"/>
            <a:extLst>
              <a:ext uri="{FF2B5EF4-FFF2-40B4-BE49-F238E27FC236}">
                <a16:creationId xmlns:a16="http://schemas.microsoft.com/office/drawing/2014/main" id="{EE36A49C-D4F1-334A-BBF4-80FAD65F95A3}"/>
              </a:ext>
            </a:extLst>
          </p:cNvPr>
          <p:cNvSpPr/>
          <p:nvPr/>
        </p:nvSpPr>
        <p:spPr>
          <a:xfrm>
            <a:off x="951252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3" name="Rectangle 22">
            <a:extLst>
              <a:ext uri="{FF2B5EF4-FFF2-40B4-BE49-F238E27FC236}">
                <a16:creationId xmlns:a16="http://schemas.microsoft.com/office/drawing/2014/main" id="{532D65B3-A83C-0F4F-B59E-AFCAE1B842B7}"/>
              </a:ext>
            </a:extLst>
          </p:cNvPr>
          <p:cNvSpPr/>
          <p:nvPr/>
        </p:nvSpPr>
        <p:spPr>
          <a:xfrm>
            <a:off x="7267162"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Portfolio</a:t>
            </a:r>
            <a:endParaRPr lang="en-GB" sz="2000" dirty="0">
              <a:solidFill>
                <a:schemeClr val="bg1"/>
              </a:solidFill>
              <a:latin typeface="Segoe UI Light" panose="020B0502040204020203" pitchFamily="34" charset="0"/>
            </a:endParaRPr>
          </a:p>
        </p:txBody>
      </p:sp>
      <p:sp>
        <p:nvSpPr>
          <p:cNvPr id="14" name="Rectangle 13"/>
          <p:cNvSpPr/>
          <p:nvPr/>
        </p:nvSpPr>
        <p:spPr>
          <a:xfrm>
            <a:off x="7267162" y="927105"/>
            <a:ext cx="2148396" cy="69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graphicFrame>
        <p:nvGraphicFramePr>
          <p:cNvPr id="24" name="Table 23">
            <a:extLst>
              <a:ext uri="{FF2B5EF4-FFF2-40B4-BE49-F238E27FC236}">
                <a16:creationId xmlns:a16="http://schemas.microsoft.com/office/drawing/2014/main" id="{9B5C59F7-5A27-0D41-859D-049A17900BAF}"/>
              </a:ext>
            </a:extLst>
          </p:cNvPr>
          <p:cNvGraphicFramePr>
            <a:graphicFrameLocks noGrp="1"/>
          </p:cNvGraphicFramePr>
          <p:nvPr>
            <p:extLst>
              <p:ext uri="{D42A27DB-BD31-4B8C-83A1-F6EECF244321}">
                <p14:modId xmlns:p14="http://schemas.microsoft.com/office/powerpoint/2010/main" val="3468974914"/>
              </p:ext>
            </p:extLst>
          </p:nvPr>
        </p:nvGraphicFramePr>
        <p:xfrm>
          <a:off x="289228" y="4997494"/>
          <a:ext cx="11613543" cy="1371600"/>
        </p:xfrm>
        <a:graphic>
          <a:graphicData uri="http://schemas.openxmlformats.org/drawingml/2006/table">
            <a:tbl>
              <a:tblPr firstRow="1" bandRow="1">
                <a:tableStyleId>{5C22544A-7EE6-4342-B048-85BDC9FD1C3A}</a:tableStyleId>
              </a:tblPr>
              <a:tblGrid>
                <a:gridCol w="1195912">
                  <a:extLst>
                    <a:ext uri="{9D8B030D-6E8A-4147-A177-3AD203B41FA5}">
                      <a16:colId xmlns:a16="http://schemas.microsoft.com/office/drawing/2014/main" val="65646000"/>
                    </a:ext>
                  </a:extLst>
                </a:gridCol>
                <a:gridCol w="2118031">
                  <a:extLst>
                    <a:ext uri="{9D8B030D-6E8A-4147-A177-3AD203B41FA5}">
                      <a16:colId xmlns:a16="http://schemas.microsoft.com/office/drawing/2014/main" val="3130018320"/>
                    </a:ext>
                  </a:extLst>
                </a:gridCol>
                <a:gridCol w="1491343">
                  <a:extLst>
                    <a:ext uri="{9D8B030D-6E8A-4147-A177-3AD203B41FA5}">
                      <a16:colId xmlns:a16="http://schemas.microsoft.com/office/drawing/2014/main" val="808202681"/>
                    </a:ext>
                  </a:extLst>
                </a:gridCol>
                <a:gridCol w="772886">
                  <a:extLst>
                    <a:ext uri="{9D8B030D-6E8A-4147-A177-3AD203B41FA5}">
                      <a16:colId xmlns:a16="http://schemas.microsoft.com/office/drawing/2014/main" val="2496946561"/>
                    </a:ext>
                  </a:extLst>
                </a:gridCol>
                <a:gridCol w="1060597">
                  <a:extLst>
                    <a:ext uri="{9D8B030D-6E8A-4147-A177-3AD203B41FA5}">
                      <a16:colId xmlns:a16="http://schemas.microsoft.com/office/drawing/2014/main" val="4009481587"/>
                    </a:ext>
                  </a:extLst>
                </a:gridCol>
                <a:gridCol w="1432232">
                  <a:extLst>
                    <a:ext uri="{9D8B030D-6E8A-4147-A177-3AD203B41FA5}">
                      <a16:colId xmlns:a16="http://schemas.microsoft.com/office/drawing/2014/main" val="1106373355"/>
                    </a:ext>
                  </a:extLst>
                </a:gridCol>
                <a:gridCol w="1158568">
                  <a:extLst>
                    <a:ext uri="{9D8B030D-6E8A-4147-A177-3AD203B41FA5}">
                      <a16:colId xmlns:a16="http://schemas.microsoft.com/office/drawing/2014/main" val="1672286949"/>
                    </a:ext>
                  </a:extLst>
                </a:gridCol>
                <a:gridCol w="1093580">
                  <a:extLst>
                    <a:ext uri="{9D8B030D-6E8A-4147-A177-3AD203B41FA5}">
                      <a16:colId xmlns:a16="http://schemas.microsoft.com/office/drawing/2014/main" val="2896376936"/>
                    </a:ext>
                  </a:extLst>
                </a:gridCol>
                <a:gridCol w="1290394">
                  <a:extLst>
                    <a:ext uri="{9D8B030D-6E8A-4147-A177-3AD203B41FA5}">
                      <a16:colId xmlns:a16="http://schemas.microsoft.com/office/drawing/2014/main" val="2378959834"/>
                    </a:ext>
                  </a:extLst>
                </a:gridCol>
              </a:tblGrid>
              <a:tr h="429382">
                <a:tc>
                  <a:txBody>
                    <a:bodyPr/>
                    <a:lstStyle/>
                    <a:p>
                      <a:pPr algn="ctr"/>
                      <a:r>
                        <a:rPr lang="en-US" sz="1400" dirty="0"/>
                        <a:t>Customer</a:t>
                      </a:r>
                      <a:endParaRPr lang="en-US" dirty="0"/>
                    </a:p>
                  </a:txBody>
                  <a:tcPr/>
                </a:tc>
                <a:tc>
                  <a:txBody>
                    <a:bodyPr/>
                    <a:lstStyle/>
                    <a:p>
                      <a:pPr algn="ctr"/>
                      <a:r>
                        <a:rPr lang="en-US" sz="1400" dirty="0"/>
                        <a:t>End Customer</a:t>
                      </a:r>
                    </a:p>
                  </a:txBody>
                  <a:tcPr/>
                </a:tc>
                <a:tc>
                  <a:txBody>
                    <a:bodyPr/>
                    <a:lstStyle/>
                    <a:p>
                      <a:pPr algn="ctr"/>
                      <a:r>
                        <a:rPr lang="en-US" sz="1400" dirty="0"/>
                        <a:t>Product</a:t>
                      </a:r>
                    </a:p>
                  </a:txBody>
                  <a:tcPr/>
                </a:tc>
                <a:tc>
                  <a:txBody>
                    <a:bodyPr/>
                    <a:lstStyle/>
                    <a:p>
                      <a:pPr algn="ctr"/>
                      <a:r>
                        <a:rPr lang="en-US" sz="1400" dirty="0"/>
                        <a:t>Year</a:t>
                      </a:r>
                      <a:endParaRPr lang="en-US" dirty="0"/>
                    </a:p>
                  </a:txBody>
                  <a:tcPr/>
                </a:tc>
                <a:tc>
                  <a:txBody>
                    <a:bodyPr/>
                    <a:lstStyle/>
                    <a:p>
                      <a:pPr algn="ctr"/>
                      <a:r>
                        <a:rPr lang="en-US" sz="1400" dirty="0"/>
                        <a:t>Detailed engineering</a:t>
                      </a:r>
                    </a:p>
                  </a:txBody>
                  <a:tcPr/>
                </a:tc>
                <a:tc>
                  <a:txBody>
                    <a:bodyPr/>
                    <a:lstStyle/>
                    <a:p>
                      <a:pPr algn="ctr"/>
                      <a:r>
                        <a:rPr lang="en-US" sz="1400" dirty="0"/>
                        <a:t>Manufacturing</a:t>
                      </a:r>
                    </a:p>
                  </a:txBody>
                  <a:tcPr/>
                </a:tc>
                <a:tc>
                  <a:txBody>
                    <a:bodyPr/>
                    <a:lstStyle/>
                    <a:p>
                      <a:pPr algn="ctr"/>
                      <a:r>
                        <a:rPr lang="en-US" sz="1400" dirty="0"/>
                        <a:t>No of Equipment's supplied</a:t>
                      </a:r>
                    </a:p>
                  </a:txBody>
                  <a:tcPr/>
                </a:tc>
                <a:tc>
                  <a:txBody>
                    <a:bodyPr/>
                    <a:lstStyle/>
                    <a:p>
                      <a:pPr algn="ctr"/>
                      <a:r>
                        <a:rPr lang="en-US" sz="1400" dirty="0"/>
                        <a:t>MOC</a:t>
                      </a:r>
                    </a:p>
                  </a:txBody>
                  <a:tcPr/>
                </a:tc>
                <a:tc>
                  <a:txBody>
                    <a:bodyPr/>
                    <a:lstStyle/>
                    <a:p>
                      <a:pPr algn="ctr"/>
                      <a:r>
                        <a:rPr lang="en-US" sz="1400" dirty="0"/>
                        <a:t>Total Project weight in Tons</a:t>
                      </a:r>
                    </a:p>
                  </a:txBody>
                  <a:tcPr/>
                </a:tc>
                <a:extLst>
                  <a:ext uri="{0D108BD9-81ED-4DB2-BD59-A6C34878D82A}">
                    <a16:rowId xmlns:a16="http://schemas.microsoft.com/office/drawing/2014/main" val="1876313209"/>
                  </a:ext>
                </a:extLst>
              </a:tr>
              <a:tr h="429382">
                <a:tc>
                  <a:txBody>
                    <a:bodyPr/>
                    <a:lstStyle/>
                    <a:p>
                      <a:r>
                        <a:rPr lang="en-US" dirty="0"/>
                        <a:t>KCPC Japan</a:t>
                      </a:r>
                    </a:p>
                  </a:txBody>
                  <a:tcPr/>
                </a:tc>
                <a:tc>
                  <a:txBody>
                    <a:bodyPr/>
                    <a:lstStyle/>
                    <a:p>
                      <a:r>
                        <a:rPr lang="en-US" dirty="0"/>
                        <a:t>Nipro Pharma K1,K2,K3,K4</a:t>
                      </a:r>
                    </a:p>
                  </a:txBody>
                  <a:tcPr/>
                </a:tc>
                <a:tc>
                  <a:txBody>
                    <a:bodyPr/>
                    <a:lstStyle/>
                    <a:p>
                      <a:r>
                        <a:rPr lang="en-US" dirty="0"/>
                        <a:t>Heat Exchanger</a:t>
                      </a:r>
                    </a:p>
                  </a:txBody>
                  <a:tcPr/>
                </a:tc>
                <a:tc>
                  <a:txBody>
                    <a:bodyPr/>
                    <a:lstStyle/>
                    <a:p>
                      <a:r>
                        <a:rPr lang="en-US" dirty="0"/>
                        <a:t>2012 - 2013</a:t>
                      </a:r>
                    </a:p>
                  </a:txBody>
                  <a:tcPr/>
                </a:tc>
                <a:tc>
                  <a:txBody>
                    <a:bodyPr/>
                    <a:lstStyle/>
                    <a:p>
                      <a:r>
                        <a:rPr lang="en-US" dirty="0"/>
                        <a:t>Yes</a:t>
                      </a:r>
                    </a:p>
                  </a:txBody>
                  <a:tcPr/>
                </a:tc>
                <a:tc>
                  <a:txBody>
                    <a:bodyPr/>
                    <a:lstStyle/>
                    <a:p>
                      <a:r>
                        <a:rPr lang="en-US" dirty="0"/>
                        <a:t>Yes</a:t>
                      </a:r>
                    </a:p>
                  </a:txBody>
                  <a:tcPr/>
                </a:tc>
                <a:tc>
                  <a:txBody>
                    <a:bodyPr/>
                    <a:lstStyle/>
                    <a:p>
                      <a:r>
                        <a:rPr lang="en-US" dirty="0"/>
                        <a:t>27</a:t>
                      </a:r>
                    </a:p>
                  </a:txBody>
                  <a:tcPr/>
                </a:tc>
                <a:tc>
                  <a:txBody>
                    <a:bodyPr/>
                    <a:lstStyle/>
                    <a:p>
                      <a:r>
                        <a:rPr lang="en-US" dirty="0"/>
                        <a:t>SS304/SS316</a:t>
                      </a:r>
                    </a:p>
                  </a:txBody>
                  <a:tcPr/>
                </a:tc>
                <a:tc>
                  <a:txBody>
                    <a:bodyPr/>
                    <a:lstStyle/>
                    <a:p>
                      <a:r>
                        <a:rPr lang="en-US" dirty="0"/>
                        <a:t>75</a:t>
                      </a:r>
                    </a:p>
                  </a:txBody>
                  <a:tcPr/>
                </a:tc>
                <a:extLst>
                  <a:ext uri="{0D108BD9-81ED-4DB2-BD59-A6C34878D82A}">
                    <a16:rowId xmlns:a16="http://schemas.microsoft.com/office/drawing/2014/main" val="2619794886"/>
                  </a:ext>
                </a:extLst>
              </a:tr>
            </a:tbl>
          </a:graphicData>
        </a:graphic>
      </p:graphicFrame>
    </p:spTree>
    <p:extLst>
      <p:ext uri="{BB962C8B-B14F-4D97-AF65-F5344CB8AC3E}">
        <p14:creationId xmlns:p14="http://schemas.microsoft.com/office/powerpoint/2010/main" val="147290494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29576"/>
            <a:ext cx="12192000" cy="6828424"/>
          </a:xfrm>
          <a:prstGeom prst="rect">
            <a:avLst/>
          </a:prstGeom>
        </p:spPr>
      </p:pic>
      <p:sp>
        <p:nvSpPr>
          <p:cNvPr id="19" name="Rectangle 18">
            <a:hlinkClick r:id="" action="ppaction://hlinkshowjump?jump=endshow"/>
            <a:hlinkHover r:id="rId4" action="ppaction://hlinksldjump"/>
            <a:extLst>
              <a:ext uri="{FF2B5EF4-FFF2-40B4-BE49-F238E27FC236}">
                <a16:creationId xmlns:a16="http://schemas.microsoft.com/office/drawing/2014/main" id="{06365000-A3D0-844F-BE8D-E86F280921F4}"/>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pic>
        <p:nvPicPr>
          <p:cNvPr id="5" name="Picture 4">
            <a:extLst>
              <a:ext uri="{FF2B5EF4-FFF2-40B4-BE49-F238E27FC236}">
                <a16:creationId xmlns:a16="http://schemas.microsoft.com/office/drawing/2014/main" id="{8751331F-23FE-3842-9473-6E8D06FD66B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08993" y="1025927"/>
            <a:ext cx="10337172" cy="3104563"/>
          </a:xfrm>
          <a:prstGeom prst="rect">
            <a:avLst/>
          </a:prstGeom>
        </p:spPr>
      </p:pic>
      <p:sp>
        <p:nvSpPr>
          <p:cNvPr id="17" name="Rectangle 16">
            <a:extLst>
              <a:ext uri="{FF2B5EF4-FFF2-40B4-BE49-F238E27FC236}">
                <a16:creationId xmlns:a16="http://schemas.microsoft.com/office/drawing/2014/main" id="{01726B63-E9B7-A94E-957D-31DF86DCDFC5}"/>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18" name="Rectangle 17">
            <a:hlinkClick r:id="rId6" action="ppaction://hlinksldjump"/>
            <a:extLst>
              <a:ext uri="{FF2B5EF4-FFF2-40B4-BE49-F238E27FC236}">
                <a16:creationId xmlns:a16="http://schemas.microsoft.com/office/drawing/2014/main" id="{0AEA0AA1-B66A-1D42-889E-3BBCBFBF391C}"/>
              </a:ext>
            </a:extLst>
          </p:cNvPr>
          <p:cNvSpPr/>
          <p:nvPr/>
        </p:nvSpPr>
        <p:spPr>
          <a:xfrm>
            <a:off x="53108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20" name="Rectangle 19">
            <a:hlinkHover r:id="rId4" action="ppaction://hlinksldjump"/>
            <a:extLst>
              <a:ext uri="{FF2B5EF4-FFF2-40B4-BE49-F238E27FC236}">
                <a16:creationId xmlns:a16="http://schemas.microsoft.com/office/drawing/2014/main" id="{0EF27763-8F92-D74F-9280-5E41C386FE82}"/>
              </a:ext>
            </a:extLst>
          </p:cNvPr>
          <p:cNvSpPr/>
          <p:nvPr/>
        </p:nvSpPr>
        <p:spPr>
          <a:xfrm>
            <a:off x="277644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21" name="Rectangle 20">
            <a:hlinkHover r:id="rId7" action="ppaction://hlinksldjump"/>
            <a:extLst>
              <a:ext uri="{FF2B5EF4-FFF2-40B4-BE49-F238E27FC236}">
                <a16:creationId xmlns:a16="http://schemas.microsoft.com/office/drawing/2014/main" id="{3A07154E-C118-714F-9ED1-5B79EC28F756}"/>
              </a:ext>
            </a:extLst>
          </p:cNvPr>
          <p:cNvSpPr/>
          <p:nvPr/>
        </p:nvSpPr>
        <p:spPr>
          <a:xfrm>
            <a:off x="502180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Facility</a:t>
            </a:r>
            <a:endParaRPr lang="en-GB" sz="2000" dirty="0">
              <a:solidFill>
                <a:schemeClr val="bg2"/>
              </a:solidFill>
              <a:latin typeface="Segoe UI Light" panose="020B0502040204020203" pitchFamily="34" charset="0"/>
            </a:endParaRPr>
          </a:p>
        </p:txBody>
      </p:sp>
      <p:sp>
        <p:nvSpPr>
          <p:cNvPr id="22" name="Rectangle 21">
            <a:hlinkClick r:id="rId8" action="ppaction://hlinksldjump"/>
            <a:extLst>
              <a:ext uri="{FF2B5EF4-FFF2-40B4-BE49-F238E27FC236}">
                <a16:creationId xmlns:a16="http://schemas.microsoft.com/office/drawing/2014/main" id="{01FE15B8-2539-6440-96F8-68DD4BACB2B6}"/>
              </a:ext>
            </a:extLst>
          </p:cNvPr>
          <p:cNvSpPr/>
          <p:nvPr/>
        </p:nvSpPr>
        <p:spPr>
          <a:xfrm>
            <a:off x="951252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3" name="Rectangle 22">
            <a:extLst>
              <a:ext uri="{FF2B5EF4-FFF2-40B4-BE49-F238E27FC236}">
                <a16:creationId xmlns:a16="http://schemas.microsoft.com/office/drawing/2014/main" id="{DBE2F447-1A1C-EF4D-A4AE-9366E6ACEE6F}"/>
              </a:ext>
            </a:extLst>
          </p:cNvPr>
          <p:cNvSpPr/>
          <p:nvPr/>
        </p:nvSpPr>
        <p:spPr>
          <a:xfrm>
            <a:off x="7267162"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Portfolio</a:t>
            </a:r>
            <a:endParaRPr lang="en-GB" sz="2000" dirty="0">
              <a:solidFill>
                <a:schemeClr val="bg1"/>
              </a:solidFill>
              <a:latin typeface="Segoe UI Light" panose="020B0502040204020203" pitchFamily="34" charset="0"/>
            </a:endParaRPr>
          </a:p>
        </p:txBody>
      </p:sp>
      <p:sp>
        <p:nvSpPr>
          <p:cNvPr id="14" name="Rectangle 13"/>
          <p:cNvSpPr/>
          <p:nvPr/>
        </p:nvSpPr>
        <p:spPr>
          <a:xfrm>
            <a:off x="7267162" y="927105"/>
            <a:ext cx="2148396" cy="69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graphicFrame>
        <p:nvGraphicFramePr>
          <p:cNvPr id="15" name="Table 14">
            <a:extLst>
              <a:ext uri="{FF2B5EF4-FFF2-40B4-BE49-F238E27FC236}">
                <a16:creationId xmlns:a16="http://schemas.microsoft.com/office/drawing/2014/main" id="{0864D4B8-4D49-E745-B231-00FB0EB04D7A}"/>
              </a:ext>
            </a:extLst>
          </p:cNvPr>
          <p:cNvGraphicFramePr>
            <a:graphicFrameLocks noGrp="1"/>
          </p:cNvGraphicFramePr>
          <p:nvPr>
            <p:extLst>
              <p:ext uri="{D42A27DB-BD31-4B8C-83A1-F6EECF244321}">
                <p14:modId xmlns:p14="http://schemas.microsoft.com/office/powerpoint/2010/main" val="1243256881"/>
              </p:ext>
            </p:extLst>
          </p:nvPr>
        </p:nvGraphicFramePr>
        <p:xfrm>
          <a:off x="289228" y="4668146"/>
          <a:ext cx="11613543" cy="1371600"/>
        </p:xfrm>
        <a:graphic>
          <a:graphicData uri="http://schemas.openxmlformats.org/drawingml/2006/table">
            <a:tbl>
              <a:tblPr firstRow="1" bandRow="1">
                <a:tableStyleId>{5C22544A-7EE6-4342-B048-85BDC9FD1C3A}</a:tableStyleId>
              </a:tblPr>
              <a:tblGrid>
                <a:gridCol w="1195912">
                  <a:extLst>
                    <a:ext uri="{9D8B030D-6E8A-4147-A177-3AD203B41FA5}">
                      <a16:colId xmlns:a16="http://schemas.microsoft.com/office/drawing/2014/main" val="65646000"/>
                    </a:ext>
                  </a:extLst>
                </a:gridCol>
                <a:gridCol w="2118031">
                  <a:extLst>
                    <a:ext uri="{9D8B030D-6E8A-4147-A177-3AD203B41FA5}">
                      <a16:colId xmlns:a16="http://schemas.microsoft.com/office/drawing/2014/main" val="3130018320"/>
                    </a:ext>
                  </a:extLst>
                </a:gridCol>
                <a:gridCol w="1491343">
                  <a:extLst>
                    <a:ext uri="{9D8B030D-6E8A-4147-A177-3AD203B41FA5}">
                      <a16:colId xmlns:a16="http://schemas.microsoft.com/office/drawing/2014/main" val="808202681"/>
                    </a:ext>
                  </a:extLst>
                </a:gridCol>
                <a:gridCol w="772886">
                  <a:extLst>
                    <a:ext uri="{9D8B030D-6E8A-4147-A177-3AD203B41FA5}">
                      <a16:colId xmlns:a16="http://schemas.microsoft.com/office/drawing/2014/main" val="2496946561"/>
                    </a:ext>
                  </a:extLst>
                </a:gridCol>
                <a:gridCol w="1060597">
                  <a:extLst>
                    <a:ext uri="{9D8B030D-6E8A-4147-A177-3AD203B41FA5}">
                      <a16:colId xmlns:a16="http://schemas.microsoft.com/office/drawing/2014/main" val="4009481587"/>
                    </a:ext>
                  </a:extLst>
                </a:gridCol>
                <a:gridCol w="1432232">
                  <a:extLst>
                    <a:ext uri="{9D8B030D-6E8A-4147-A177-3AD203B41FA5}">
                      <a16:colId xmlns:a16="http://schemas.microsoft.com/office/drawing/2014/main" val="1106373355"/>
                    </a:ext>
                  </a:extLst>
                </a:gridCol>
                <a:gridCol w="1158568">
                  <a:extLst>
                    <a:ext uri="{9D8B030D-6E8A-4147-A177-3AD203B41FA5}">
                      <a16:colId xmlns:a16="http://schemas.microsoft.com/office/drawing/2014/main" val="1672286949"/>
                    </a:ext>
                  </a:extLst>
                </a:gridCol>
                <a:gridCol w="1093580">
                  <a:extLst>
                    <a:ext uri="{9D8B030D-6E8A-4147-A177-3AD203B41FA5}">
                      <a16:colId xmlns:a16="http://schemas.microsoft.com/office/drawing/2014/main" val="2896376936"/>
                    </a:ext>
                  </a:extLst>
                </a:gridCol>
                <a:gridCol w="1290394">
                  <a:extLst>
                    <a:ext uri="{9D8B030D-6E8A-4147-A177-3AD203B41FA5}">
                      <a16:colId xmlns:a16="http://schemas.microsoft.com/office/drawing/2014/main" val="2378959834"/>
                    </a:ext>
                  </a:extLst>
                </a:gridCol>
              </a:tblGrid>
              <a:tr h="429382">
                <a:tc>
                  <a:txBody>
                    <a:bodyPr/>
                    <a:lstStyle/>
                    <a:p>
                      <a:pPr algn="ctr"/>
                      <a:r>
                        <a:rPr lang="en-US" sz="1400" dirty="0"/>
                        <a:t>Customer</a:t>
                      </a:r>
                      <a:endParaRPr lang="en-US" dirty="0"/>
                    </a:p>
                  </a:txBody>
                  <a:tcPr/>
                </a:tc>
                <a:tc>
                  <a:txBody>
                    <a:bodyPr/>
                    <a:lstStyle/>
                    <a:p>
                      <a:pPr algn="ctr"/>
                      <a:r>
                        <a:rPr lang="en-US" sz="1400" dirty="0"/>
                        <a:t>End Customer</a:t>
                      </a:r>
                    </a:p>
                  </a:txBody>
                  <a:tcPr/>
                </a:tc>
                <a:tc>
                  <a:txBody>
                    <a:bodyPr/>
                    <a:lstStyle/>
                    <a:p>
                      <a:pPr algn="ctr"/>
                      <a:r>
                        <a:rPr lang="en-US" sz="1400" dirty="0"/>
                        <a:t>Product</a:t>
                      </a:r>
                    </a:p>
                  </a:txBody>
                  <a:tcPr/>
                </a:tc>
                <a:tc>
                  <a:txBody>
                    <a:bodyPr/>
                    <a:lstStyle/>
                    <a:p>
                      <a:pPr algn="ctr"/>
                      <a:r>
                        <a:rPr lang="en-US" sz="1400" dirty="0"/>
                        <a:t>Year</a:t>
                      </a:r>
                      <a:endParaRPr lang="en-US" dirty="0"/>
                    </a:p>
                  </a:txBody>
                  <a:tcPr/>
                </a:tc>
                <a:tc>
                  <a:txBody>
                    <a:bodyPr/>
                    <a:lstStyle/>
                    <a:p>
                      <a:pPr algn="ctr"/>
                      <a:r>
                        <a:rPr lang="en-US" sz="1400" dirty="0"/>
                        <a:t>Detailed engineering</a:t>
                      </a:r>
                    </a:p>
                  </a:txBody>
                  <a:tcPr/>
                </a:tc>
                <a:tc>
                  <a:txBody>
                    <a:bodyPr/>
                    <a:lstStyle/>
                    <a:p>
                      <a:pPr algn="ctr"/>
                      <a:r>
                        <a:rPr lang="en-US" sz="1400" dirty="0"/>
                        <a:t>Manufacturing</a:t>
                      </a:r>
                    </a:p>
                  </a:txBody>
                  <a:tcPr/>
                </a:tc>
                <a:tc>
                  <a:txBody>
                    <a:bodyPr/>
                    <a:lstStyle/>
                    <a:p>
                      <a:pPr algn="ctr"/>
                      <a:r>
                        <a:rPr lang="en-US" sz="1400" dirty="0"/>
                        <a:t>No of Equipment's supplied</a:t>
                      </a:r>
                    </a:p>
                  </a:txBody>
                  <a:tcPr/>
                </a:tc>
                <a:tc>
                  <a:txBody>
                    <a:bodyPr/>
                    <a:lstStyle/>
                    <a:p>
                      <a:pPr algn="ctr"/>
                      <a:r>
                        <a:rPr lang="en-US" sz="1400" dirty="0"/>
                        <a:t>MOC</a:t>
                      </a:r>
                    </a:p>
                  </a:txBody>
                  <a:tcPr/>
                </a:tc>
                <a:tc>
                  <a:txBody>
                    <a:bodyPr/>
                    <a:lstStyle/>
                    <a:p>
                      <a:pPr algn="ctr"/>
                      <a:r>
                        <a:rPr lang="en-US" sz="1400" dirty="0"/>
                        <a:t>Total Project weight in Tons</a:t>
                      </a:r>
                    </a:p>
                  </a:txBody>
                  <a:tcPr/>
                </a:tc>
                <a:extLst>
                  <a:ext uri="{0D108BD9-81ED-4DB2-BD59-A6C34878D82A}">
                    <a16:rowId xmlns:a16="http://schemas.microsoft.com/office/drawing/2014/main" val="1876313209"/>
                  </a:ext>
                </a:extLst>
              </a:tr>
              <a:tr h="429382">
                <a:tc>
                  <a:txBody>
                    <a:bodyPr/>
                    <a:lstStyle/>
                    <a:p>
                      <a:r>
                        <a:rPr lang="en-US" dirty="0"/>
                        <a:t>KCPC Japan</a:t>
                      </a:r>
                    </a:p>
                  </a:txBody>
                  <a:tcPr/>
                </a:tc>
                <a:tc>
                  <a:txBody>
                    <a:bodyPr/>
                    <a:lstStyle/>
                    <a:p>
                      <a:r>
                        <a:rPr lang="en-US" dirty="0"/>
                        <a:t>Nipro Pharma K2</a:t>
                      </a:r>
                    </a:p>
                  </a:txBody>
                  <a:tcPr/>
                </a:tc>
                <a:tc>
                  <a:txBody>
                    <a:bodyPr/>
                    <a:lstStyle/>
                    <a:p>
                      <a:r>
                        <a:rPr lang="en-US" dirty="0"/>
                        <a:t>Heat Exchanger</a:t>
                      </a:r>
                    </a:p>
                  </a:txBody>
                  <a:tcPr/>
                </a:tc>
                <a:tc>
                  <a:txBody>
                    <a:bodyPr/>
                    <a:lstStyle/>
                    <a:p>
                      <a:r>
                        <a:rPr lang="en-US" dirty="0"/>
                        <a:t>2012 - 2013</a:t>
                      </a:r>
                    </a:p>
                  </a:txBody>
                  <a:tcPr/>
                </a:tc>
                <a:tc>
                  <a:txBody>
                    <a:bodyPr/>
                    <a:lstStyle/>
                    <a:p>
                      <a:r>
                        <a:rPr lang="en-US" dirty="0"/>
                        <a:t>Yes</a:t>
                      </a:r>
                    </a:p>
                  </a:txBody>
                  <a:tcPr/>
                </a:tc>
                <a:tc>
                  <a:txBody>
                    <a:bodyPr/>
                    <a:lstStyle/>
                    <a:p>
                      <a:r>
                        <a:rPr lang="en-US" dirty="0"/>
                        <a:t>Yes</a:t>
                      </a:r>
                    </a:p>
                  </a:txBody>
                  <a:tcPr/>
                </a:tc>
                <a:tc>
                  <a:txBody>
                    <a:bodyPr/>
                    <a:lstStyle/>
                    <a:p>
                      <a:r>
                        <a:rPr lang="en-US" dirty="0"/>
                        <a:t>57</a:t>
                      </a:r>
                    </a:p>
                  </a:txBody>
                  <a:tcPr/>
                </a:tc>
                <a:tc>
                  <a:txBody>
                    <a:bodyPr/>
                    <a:lstStyle/>
                    <a:p>
                      <a:r>
                        <a:rPr lang="en-US" dirty="0"/>
                        <a:t>SS304/SS316</a:t>
                      </a:r>
                    </a:p>
                  </a:txBody>
                  <a:tcPr/>
                </a:tc>
                <a:tc>
                  <a:txBody>
                    <a:bodyPr/>
                    <a:lstStyle/>
                    <a:p>
                      <a:r>
                        <a:rPr lang="en-US" dirty="0"/>
                        <a:t>150</a:t>
                      </a:r>
                    </a:p>
                  </a:txBody>
                  <a:tcPr/>
                </a:tc>
                <a:extLst>
                  <a:ext uri="{0D108BD9-81ED-4DB2-BD59-A6C34878D82A}">
                    <a16:rowId xmlns:a16="http://schemas.microsoft.com/office/drawing/2014/main" val="2619794886"/>
                  </a:ext>
                </a:extLst>
              </a:tr>
            </a:tbl>
          </a:graphicData>
        </a:graphic>
      </p:graphicFrame>
    </p:spTree>
    <p:extLst>
      <p:ext uri="{BB962C8B-B14F-4D97-AF65-F5344CB8AC3E}">
        <p14:creationId xmlns:p14="http://schemas.microsoft.com/office/powerpoint/2010/main" val="345080116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29576"/>
            <a:ext cx="12192000" cy="6828423"/>
          </a:xfrm>
          <a:prstGeom prst="rect">
            <a:avLst/>
          </a:prstGeom>
        </p:spPr>
      </p:pic>
      <p:sp>
        <p:nvSpPr>
          <p:cNvPr id="19" name="Rectangle 18">
            <a:hlinkClick r:id="" action="ppaction://hlinkshowjump?jump=endshow"/>
            <a:hlinkHover r:id="rId4" action="ppaction://hlinksldjump"/>
            <a:extLst>
              <a:ext uri="{FF2B5EF4-FFF2-40B4-BE49-F238E27FC236}">
                <a16:creationId xmlns:a16="http://schemas.microsoft.com/office/drawing/2014/main" id="{06365000-A3D0-844F-BE8D-E86F280921F4}"/>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pic>
        <p:nvPicPr>
          <p:cNvPr id="3" name="Picture 2">
            <a:extLst>
              <a:ext uri="{FF2B5EF4-FFF2-40B4-BE49-F238E27FC236}">
                <a16:creationId xmlns:a16="http://schemas.microsoft.com/office/drawing/2014/main" id="{5210F4F0-9699-2249-92B0-2B25E01DD42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328351" y="1025927"/>
            <a:ext cx="7982297" cy="3781849"/>
          </a:xfrm>
          <a:prstGeom prst="rect">
            <a:avLst/>
          </a:prstGeom>
        </p:spPr>
      </p:pic>
      <p:sp>
        <p:nvSpPr>
          <p:cNvPr id="17" name="Rectangle 16">
            <a:extLst>
              <a:ext uri="{FF2B5EF4-FFF2-40B4-BE49-F238E27FC236}">
                <a16:creationId xmlns:a16="http://schemas.microsoft.com/office/drawing/2014/main" id="{C0D5CE35-8863-0945-A297-FC530AD80FFB}"/>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18" name="Rectangle 17">
            <a:hlinkClick r:id="rId6" action="ppaction://hlinksldjump"/>
            <a:extLst>
              <a:ext uri="{FF2B5EF4-FFF2-40B4-BE49-F238E27FC236}">
                <a16:creationId xmlns:a16="http://schemas.microsoft.com/office/drawing/2014/main" id="{BDEFCF23-A235-9341-88BE-31A438081160}"/>
              </a:ext>
            </a:extLst>
          </p:cNvPr>
          <p:cNvSpPr/>
          <p:nvPr/>
        </p:nvSpPr>
        <p:spPr>
          <a:xfrm>
            <a:off x="53108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20" name="Rectangle 19">
            <a:hlinkHover r:id="rId4" action="ppaction://hlinksldjump"/>
            <a:extLst>
              <a:ext uri="{FF2B5EF4-FFF2-40B4-BE49-F238E27FC236}">
                <a16:creationId xmlns:a16="http://schemas.microsoft.com/office/drawing/2014/main" id="{DB9B19E0-635A-9D4C-A2D7-D9D95084FCB2}"/>
              </a:ext>
            </a:extLst>
          </p:cNvPr>
          <p:cNvSpPr/>
          <p:nvPr/>
        </p:nvSpPr>
        <p:spPr>
          <a:xfrm>
            <a:off x="277644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21" name="Rectangle 20">
            <a:hlinkHover r:id="rId7" action="ppaction://hlinksldjump"/>
            <a:extLst>
              <a:ext uri="{FF2B5EF4-FFF2-40B4-BE49-F238E27FC236}">
                <a16:creationId xmlns:a16="http://schemas.microsoft.com/office/drawing/2014/main" id="{2159FFCE-284E-924E-907E-DF18C6A92CA7}"/>
              </a:ext>
            </a:extLst>
          </p:cNvPr>
          <p:cNvSpPr/>
          <p:nvPr/>
        </p:nvSpPr>
        <p:spPr>
          <a:xfrm>
            <a:off x="502180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Facility</a:t>
            </a:r>
            <a:endParaRPr lang="en-GB" sz="2000" dirty="0">
              <a:solidFill>
                <a:schemeClr val="bg2"/>
              </a:solidFill>
              <a:latin typeface="Segoe UI Light" panose="020B0502040204020203" pitchFamily="34" charset="0"/>
            </a:endParaRPr>
          </a:p>
        </p:txBody>
      </p:sp>
      <p:sp>
        <p:nvSpPr>
          <p:cNvPr id="22" name="Rectangle 21">
            <a:hlinkClick r:id="rId8" action="ppaction://hlinksldjump"/>
            <a:extLst>
              <a:ext uri="{FF2B5EF4-FFF2-40B4-BE49-F238E27FC236}">
                <a16:creationId xmlns:a16="http://schemas.microsoft.com/office/drawing/2014/main" id="{AB04D29C-DB90-5B48-9761-EDD42E5CFE8F}"/>
              </a:ext>
            </a:extLst>
          </p:cNvPr>
          <p:cNvSpPr/>
          <p:nvPr/>
        </p:nvSpPr>
        <p:spPr>
          <a:xfrm>
            <a:off x="951252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3" name="Rectangle 22">
            <a:extLst>
              <a:ext uri="{FF2B5EF4-FFF2-40B4-BE49-F238E27FC236}">
                <a16:creationId xmlns:a16="http://schemas.microsoft.com/office/drawing/2014/main" id="{5850A282-BDB2-B147-8356-9F3DF50BB3D0}"/>
              </a:ext>
            </a:extLst>
          </p:cNvPr>
          <p:cNvSpPr/>
          <p:nvPr/>
        </p:nvSpPr>
        <p:spPr>
          <a:xfrm>
            <a:off x="7267162"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Portfolio</a:t>
            </a:r>
            <a:endParaRPr lang="en-GB" sz="2000" dirty="0">
              <a:solidFill>
                <a:schemeClr val="bg1"/>
              </a:solidFill>
              <a:latin typeface="Segoe UI Light" panose="020B0502040204020203" pitchFamily="34" charset="0"/>
            </a:endParaRPr>
          </a:p>
        </p:txBody>
      </p:sp>
      <p:sp>
        <p:nvSpPr>
          <p:cNvPr id="14" name="Rectangle 13"/>
          <p:cNvSpPr/>
          <p:nvPr/>
        </p:nvSpPr>
        <p:spPr>
          <a:xfrm>
            <a:off x="7267162" y="927105"/>
            <a:ext cx="2148396" cy="69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graphicFrame>
        <p:nvGraphicFramePr>
          <p:cNvPr id="15" name="Table 14">
            <a:extLst>
              <a:ext uri="{FF2B5EF4-FFF2-40B4-BE49-F238E27FC236}">
                <a16:creationId xmlns:a16="http://schemas.microsoft.com/office/drawing/2014/main" id="{753FF081-5704-AE49-8F67-6B73030C14B7}"/>
              </a:ext>
            </a:extLst>
          </p:cNvPr>
          <p:cNvGraphicFramePr>
            <a:graphicFrameLocks noGrp="1"/>
          </p:cNvGraphicFramePr>
          <p:nvPr>
            <p:extLst>
              <p:ext uri="{D42A27DB-BD31-4B8C-83A1-F6EECF244321}">
                <p14:modId xmlns:p14="http://schemas.microsoft.com/office/powerpoint/2010/main" val="3833903376"/>
              </p:ext>
            </p:extLst>
          </p:nvPr>
        </p:nvGraphicFramePr>
        <p:xfrm>
          <a:off x="289228" y="4990677"/>
          <a:ext cx="11613543" cy="1371600"/>
        </p:xfrm>
        <a:graphic>
          <a:graphicData uri="http://schemas.openxmlformats.org/drawingml/2006/table">
            <a:tbl>
              <a:tblPr firstRow="1" bandRow="1">
                <a:tableStyleId>{5C22544A-7EE6-4342-B048-85BDC9FD1C3A}</a:tableStyleId>
              </a:tblPr>
              <a:tblGrid>
                <a:gridCol w="1195912">
                  <a:extLst>
                    <a:ext uri="{9D8B030D-6E8A-4147-A177-3AD203B41FA5}">
                      <a16:colId xmlns:a16="http://schemas.microsoft.com/office/drawing/2014/main" val="65646000"/>
                    </a:ext>
                  </a:extLst>
                </a:gridCol>
                <a:gridCol w="2118031">
                  <a:extLst>
                    <a:ext uri="{9D8B030D-6E8A-4147-A177-3AD203B41FA5}">
                      <a16:colId xmlns:a16="http://schemas.microsoft.com/office/drawing/2014/main" val="3130018320"/>
                    </a:ext>
                  </a:extLst>
                </a:gridCol>
                <a:gridCol w="1491343">
                  <a:extLst>
                    <a:ext uri="{9D8B030D-6E8A-4147-A177-3AD203B41FA5}">
                      <a16:colId xmlns:a16="http://schemas.microsoft.com/office/drawing/2014/main" val="808202681"/>
                    </a:ext>
                  </a:extLst>
                </a:gridCol>
                <a:gridCol w="772886">
                  <a:extLst>
                    <a:ext uri="{9D8B030D-6E8A-4147-A177-3AD203B41FA5}">
                      <a16:colId xmlns:a16="http://schemas.microsoft.com/office/drawing/2014/main" val="2496946561"/>
                    </a:ext>
                  </a:extLst>
                </a:gridCol>
                <a:gridCol w="1060597">
                  <a:extLst>
                    <a:ext uri="{9D8B030D-6E8A-4147-A177-3AD203B41FA5}">
                      <a16:colId xmlns:a16="http://schemas.microsoft.com/office/drawing/2014/main" val="4009481587"/>
                    </a:ext>
                  </a:extLst>
                </a:gridCol>
                <a:gridCol w="1432232">
                  <a:extLst>
                    <a:ext uri="{9D8B030D-6E8A-4147-A177-3AD203B41FA5}">
                      <a16:colId xmlns:a16="http://schemas.microsoft.com/office/drawing/2014/main" val="1106373355"/>
                    </a:ext>
                  </a:extLst>
                </a:gridCol>
                <a:gridCol w="1158568">
                  <a:extLst>
                    <a:ext uri="{9D8B030D-6E8A-4147-A177-3AD203B41FA5}">
                      <a16:colId xmlns:a16="http://schemas.microsoft.com/office/drawing/2014/main" val="1672286949"/>
                    </a:ext>
                  </a:extLst>
                </a:gridCol>
                <a:gridCol w="1093580">
                  <a:extLst>
                    <a:ext uri="{9D8B030D-6E8A-4147-A177-3AD203B41FA5}">
                      <a16:colId xmlns:a16="http://schemas.microsoft.com/office/drawing/2014/main" val="2896376936"/>
                    </a:ext>
                  </a:extLst>
                </a:gridCol>
                <a:gridCol w="1290394">
                  <a:extLst>
                    <a:ext uri="{9D8B030D-6E8A-4147-A177-3AD203B41FA5}">
                      <a16:colId xmlns:a16="http://schemas.microsoft.com/office/drawing/2014/main" val="2378959834"/>
                    </a:ext>
                  </a:extLst>
                </a:gridCol>
              </a:tblGrid>
              <a:tr h="429382">
                <a:tc>
                  <a:txBody>
                    <a:bodyPr/>
                    <a:lstStyle/>
                    <a:p>
                      <a:pPr algn="ctr"/>
                      <a:r>
                        <a:rPr lang="en-US" sz="1400" dirty="0"/>
                        <a:t>Customer</a:t>
                      </a:r>
                      <a:endParaRPr lang="en-US" dirty="0"/>
                    </a:p>
                  </a:txBody>
                  <a:tcPr/>
                </a:tc>
                <a:tc>
                  <a:txBody>
                    <a:bodyPr/>
                    <a:lstStyle/>
                    <a:p>
                      <a:pPr algn="ctr"/>
                      <a:r>
                        <a:rPr lang="en-US" sz="1400" dirty="0"/>
                        <a:t>End Customer</a:t>
                      </a:r>
                    </a:p>
                  </a:txBody>
                  <a:tcPr/>
                </a:tc>
                <a:tc>
                  <a:txBody>
                    <a:bodyPr/>
                    <a:lstStyle/>
                    <a:p>
                      <a:pPr algn="ctr"/>
                      <a:r>
                        <a:rPr lang="en-US" sz="1400" dirty="0"/>
                        <a:t>Product</a:t>
                      </a:r>
                    </a:p>
                  </a:txBody>
                  <a:tcPr/>
                </a:tc>
                <a:tc>
                  <a:txBody>
                    <a:bodyPr/>
                    <a:lstStyle/>
                    <a:p>
                      <a:pPr algn="ctr"/>
                      <a:r>
                        <a:rPr lang="en-US" sz="1400" dirty="0"/>
                        <a:t>Year</a:t>
                      </a:r>
                      <a:endParaRPr lang="en-US" dirty="0"/>
                    </a:p>
                  </a:txBody>
                  <a:tcPr/>
                </a:tc>
                <a:tc>
                  <a:txBody>
                    <a:bodyPr/>
                    <a:lstStyle/>
                    <a:p>
                      <a:pPr algn="ctr"/>
                      <a:r>
                        <a:rPr lang="en-US" sz="1400" dirty="0"/>
                        <a:t>Detailed engineering</a:t>
                      </a:r>
                    </a:p>
                  </a:txBody>
                  <a:tcPr/>
                </a:tc>
                <a:tc>
                  <a:txBody>
                    <a:bodyPr/>
                    <a:lstStyle/>
                    <a:p>
                      <a:pPr algn="ctr"/>
                      <a:r>
                        <a:rPr lang="en-US" sz="1400" dirty="0"/>
                        <a:t>Manufacturing</a:t>
                      </a:r>
                    </a:p>
                  </a:txBody>
                  <a:tcPr/>
                </a:tc>
                <a:tc>
                  <a:txBody>
                    <a:bodyPr/>
                    <a:lstStyle/>
                    <a:p>
                      <a:pPr algn="ctr"/>
                      <a:r>
                        <a:rPr lang="en-US" sz="1400" dirty="0"/>
                        <a:t>No of Equipment's supplied</a:t>
                      </a:r>
                    </a:p>
                  </a:txBody>
                  <a:tcPr/>
                </a:tc>
                <a:tc>
                  <a:txBody>
                    <a:bodyPr/>
                    <a:lstStyle/>
                    <a:p>
                      <a:pPr algn="ctr"/>
                      <a:r>
                        <a:rPr lang="en-US" sz="1400" dirty="0"/>
                        <a:t>MOC</a:t>
                      </a:r>
                    </a:p>
                  </a:txBody>
                  <a:tcPr/>
                </a:tc>
                <a:tc>
                  <a:txBody>
                    <a:bodyPr/>
                    <a:lstStyle/>
                    <a:p>
                      <a:pPr algn="ctr"/>
                      <a:r>
                        <a:rPr lang="en-US" sz="1400" dirty="0"/>
                        <a:t>Total Project weight in Tons</a:t>
                      </a:r>
                    </a:p>
                  </a:txBody>
                  <a:tcPr/>
                </a:tc>
                <a:extLst>
                  <a:ext uri="{0D108BD9-81ED-4DB2-BD59-A6C34878D82A}">
                    <a16:rowId xmlns:a16="http://schemas.microsoft.com/office/drawing/2014/main" val="1876313209"/>
                  </a:ext>
                </a:extLst>
              </a:tr>
              <a:tr h="429382">
                <a:tc>
                  <a:txBody>
                    <a:bodyPr/>
                    <a:lstStyle/>
                    <a:p>
                      <a:r>
                        <a:rPr lang="en-US" dirty="0"/>
                        <a:t>KCPC Japan</a:t>
                      </a:r>
                    </a:p>
                  </a:txBody>
                  <a:tcPr/>
                </a:tc>
                <a:tc>
                  <a:txBody>
                    <a:bodyPr/>
                    <a:lstStyle/>
                    <a:p>
                      <a:r>
                        <a:rPr lang="en-US" dirty="0"/>
                        <a:t>Nipro Pharma K2</a:t>
                      </a:r>
                    </a:p>
                  </a:txBody>
                  <a:tcPr/>
                </a:tc>
                <a:tc>
                  <a:txBody>
                    <a:bodyPr/>
                    <a:lstStyle/>
                    <a:p>
                      <a:r>
                        <a:rPr lang="en-US" dirty="0"/>
                        <a:t>Heat Exchanger</a:t>
                      </a:r>
                    </a:p>
                  </a:txBody>
                  <a:tcPr/>
                </a:tc>
                <a:tc>
                  <a:txBody>
                    <a:bodyPr/>
                    <a:lstStyle/>
                    <a:p>
                      <a:r>
                        <a:rPr lang="en-US" dirty="0"/>
                        <a:t>2012 - 2013</a:t>
                      </a:r>
                    </a:p>
                  </a:txBody>
                  <a:tcPr/>
                </a:tc>
                <a:tc>
                  <a:txBody>
                    <a:bodyPr/>
                    <a:lstStyle/>
                    <a:p>
                      <a:r>
                        <a:rPr lang="en-US" dirty="0"/>
                        <a:t>Yes</a:t>
                      </a:r>
                    </a:p>
                  </a:txBody>
                  <a:tcPr/>
                </a:tc>
                <a:tc>
                  <a:txBody>
                    <a:bodyPr/>
                    <a:lstStyle/>
                    <a:p>
                      <a:r>
                        <a:rPr lang="en-US" dirty="0"/>
                        <a:t>Yes</a:t>
                      </a:r>
                    </a:p>
                  </a:txBody>
                  <a:tcPr/>
                </a:tc>
                <a:tc>
                  <a:txBody>
                    <a:bodyPr/>
                    <a:lstStyle/>
                    <a:p>
                      <a:r>
                        <a:rPr lang="en-US" dirty="0"/>
                        <a:t>57</a:t>
                      </a:r>
                    </a:p>
                  </a:txBody>
                  <a:tcPr/>
                </a:tc>
                <a:tc>
                  <a:txBody>
                    <a:bodyPr/>
                    <a:lstStyle/>
                    <a:p>
                      <a:r>
                        <a:rPr lang="en-US" dirty="0"/>
                        <a:t>SS304/SS316</a:t>
                      </a:r>
                    </a:p>
                  </a:txBody>
                  <a:tcPr/>
                </a:tc>
                <a:tc>
                  <a:txBody>
                    <a:bodyPr/>
                    <a:lstStyle/>
                    <a:p>
                      <a:r>
                        <a:rPr lang="en-US" dirty="0"/>
                        <a:t>150</a:t>
                      </a:r>
                    </a:p>
                  </a:txBody>
                  <a:tcPr/>
                </a:tc>
                <a:extLst>
                  <a:ext uri="{0D108BD9-81ED-4DB2-BD59-A6C34878D82A}">
                    <a16:rowId xmlns:a16="http://schemas.microsoft.com/office/drawing/2014/main" val="2619794886"/>
                  </a:ext>
                </a:extLst>
              </a:tr>
            </a:tbl>
          </a:graphicData>
        </a:graphic>
      </p:graphicFrame>
    </p:spTree>
    <p:extLst>
      <p:ext uri="{BB962C8B-B14F-4D97-AF65-F5344CB8AC3E}">
        <p14:creationId xmlns:p14="http://schemas.microsoft.com/office/powerpoint/2010/main" val="44358879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29576"/>
            <a:ext cx="12192000" cy="6828424"/>
          </a:xfrm>
          <a:prstGeom prst="rect">
            <a:avLst/>
          </a:prstGeom>
        </p:spPr>
      </p:pic>
      <p:sp>
        <p:nvSpPr>
          <p:cNvPr id="19" name="Rectangle 18">
            <a:hlinkClick r:id="" action="ppaction://hlinkshowjump?jump=endshow"/>
            <a:hlinkHover r:id="rId4" action="ppaction://hlinksldjump"/>
            <a:extLst>
              <a:ext uri="{FF2B5EF4-FFF2-40B4-BE49-F238E27FC236}">
                <a16:creationId xmlns:a16="http://schemas.microsoft.com/office/drawing/2014/main" id="{06365000-A3D0-844F-BE8D-E86F280921F4}"/>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pic>
        <p:nvPicPr>
          <p:cNvPr id="3" name="Picture 2">
            <a:extLst>
              <a:ext uri="{FF2B5EF4-FFF2-40B4-BE49-F238E27FC236}">
                <a16:creationId xmlns:a16="http://schemas.microsoft.com/office/drawing/2014/main" id="{DF59F94F-95E0-EB4D-96C7-788A728382B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97437" y="1275985"/>
            <a:ext cx="11063481" cy="2894672"/>
          </a:xfrm>
          <a:prstGeom prst="rect">
            <a:avLst/>
          </a:prstGeom>
        </p:spPr>
      </p:pic>
      <p:sp>
        <p:nvSpPr>
          <p:cNvPr id="17" name="Rectangle 16">
            <a:extLst>
              <a:ext uri="{FF2B5EF4-FFF2-40B4-BE49-F238E27FC236}">
                <a16:creationId xmlns:a16="http://schemas.microsoft.com/office/drawing/2014/main" id="{13570A67-DCC8-7547-B80E-07E5BC807B7E}"/>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18" name="Rectangle 17">
            <a:hlinkClick r:id="rId6" action="ppaction://hlinksldjump"/>
            <a:extLst>
              <a:ext uri="{FF2B5EF4-FFF2-40B4-BE49-F238E27FC236}">
                <a16:creationId xmlns:a16="http://schemas.microsoft.com/office/drawing/2014/main" id="{D71050C1-BB16-0A4A-AB80-668CE37BB56B}"/>
              </a:ext>
            </a:extLst>
          </p:cNvPr>
          <p:cNvSpPr/>
          <p:nvPr/>
        </p:nvSpPr>
        <p:spPr>
          <a:xfrm>
            <a:off x="53108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20" name="Rectangle 19">
            <a:hlinkHover r:id="rId4" action="ppaction://hlinksldjump"/>
            <a:extLst>
              <a:ext uri="{FF2B5EF4-FFF2-40B4-BE49-F238E27FC236}">
                <a16:creationId xmlns:a16="http://schemas.microsoft.com/office/drawing/2014/main" id="{D1A5A37A-A2C5-4540-ACC9-4CA6DD38089F}"/>
              </a:ext>
            </a:extLst>
          </p:cNvPr>
          <p:cNvSpPr/>
          <p:nvPr/>
        </p:nvSpPr>
        <p:spPr>
          <a:xfrm>
            <a:off x="277644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21" name="Rectangle 20">
            <a:hlinkHover r:id="rId7" action="ppaction://hlinksldjump"/>
            <a:extLst>
              <a:ext uri="{FF2B5EF4-FFF2-40B4-BE49-F238E27FC236}">
                <a16:creationId xmlns:a16="http://schemas.microsoft.com/office/drawing/2014/main" id="{54CFEE08-6C99-604B-9CE5-5719F85ED975}"/>
              </a:ext>
            </a:extLst>
          </p:cNvPr>
          <p:cNvSpPr/>
          <p:nvPr/>
        </p:nvSpPr>
        <p:spPr>
          <a:xfrm>
            <a:off x="502180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Facility</a:t>
            </a:r>
            <a:endParaRPr lang="en-GB" sz="2000" dirty="0">
              <a:solidFill>
                <a:schemeClr val="bg2"/>
              </a:solidFill>
              <a:latin typeface="Segoe UI Light" panose="020B0502040204020203" pitchFamily="34" charset="0"/>
            </a:endParaRPr>
          </a:p>
        </p:txBody>
      </p:sp>
      <p:sp>
        <p:nvSpPr>
          <p:cNvPr id="22" name="Rectangle 21">
            <a:hlinkClick r:id="rId8" action="ppaction://hlinksldjump"/>
            <a:extLst>
              <a:ext uri="{FF2B5EF4-FFF2-40B4-BE49-F238E27FC236}">
                <a16:creationId xmlns:a16="http://schemas.microsoft.com/office/drawing/2014/main" id="{48D1E857-DA99-4047-8705-A03C113C8478}"/>
              </a:ext>
            </a:extLst>
          </p:cNvPr>
          <p:cNvSpPr/>
          <p:nvPr/>
        </p:nvSpPr>
        <p:spPr>
          <a:xfrm>
            <a:off x="951252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3" name="Rectangle 22">
            <a:extLst>
              <a:ext uri="{FF2B5EF4-FFF2-40B4-BE49-F238E27FC236}">
                <a16:creationId xmlns:a16="http://schemas.microsoft.com/office/drawing/2014/main" id="{13FCEE6D-7936-FF41-857F-3FAC5151CCFF}"/>
              </a:ext>
            </a:extLst>
          </p:cNvPr>
          <p:cNvSpPr/>
          <p:nvPr/>
        </p:nvSpPr>
        <p:spPr>
          <a:xfrm>
            <a:off x="7267162"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Portfolio</a:t>
            </a:r>
            <a:endParaRPr lang="en-GB" sz="2000" dirty="0">
              <a:solidFill>
                <a:schemeClr val="bg1"/>
              </a:solidFill>
              <a:latin typeface="Segoe UI Light" panose="020B0502040204020203" pitchFamily="34" charset="0"/>
            </a:endParaRPr>
          </a:p>
        </p:txBody>
      </p:sp>
      <p:sp>
        <p:nvSpPr>
          <p:cNvPr id="14" name="Rectangle 13"/>
          <p:cNvSpPr/>
          <p:nvPr/>
        </p:nvSpPr>
        <p:spPr>
          <a:xfrm>
            <a:off x="7267162" y="927105"/>
            <a:ext cx="2148396" cy="69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graphicFrame>
        <p:nvGraphicFramePr>
          <p:cNvPr id="15" name="Table 14">
            <a:extLst>
              <a:ext uri="{FF2B5EF4-FFF2-40B4-BE49-F238E27FC236}">
                <a16:creationId xmlns:a16="http://schemas.microsoft.com/office/drawing/2014/main" id="{03455D1F-535D-3F4D-AA43-FF302E86C97B}"/>
              </a:ext>
            </a:extLst>
          </p:cNvPr>
          <p:cNvGraphicFramePr>
            <a:graphicFrameLocks noGrp="1"/>
          </p:cNvGraphicFramePr>
          <p:nvPr>
            <p:extLst>
              <p:ext uri="{D42A27DB-BD31-4B8C-83A1-F6EECF244321}">
                <p14:modId xmlns:p14="http://schemas.microsoft.com/office/powerpoint/2010/main" val="2648566623"/>
              </p:ext>
            </p:extLst>
          </p:nvPr>
        </p:nvGraphicFramePr>
        <p:xfrm>
          <a:off x="289228" y="4668146"/>
          <a:ext cx="11613543" cy="1371600"/>
        </p:xfrm>
        <a:graphic>
          <a:graphicData uri="http://schemas.openxmlformats.org/drawingml/2006/table">
            <a:tbl>
              <a:tblPr firstRow="1" bandRow="1">
                <a:tableStyleId>{5C22544A-7EE6-4342-B048-85BDC9FD1C3A}</a:tableStyleId>
              </a:tblPr>
              <a:tblGrid>
                <a:gridCol w="1195912">
                  <a:extLst>
                    <a:ext uri="{9D8B030D-6E8A-4147-A177-3AD203B41FA5}">
                      <a16:colId xmlns:a16="http://schemas.microsoft.com/office/drawing/2014/main" val="65646000"/>
                    </a:ext>
                  </a:extLst>
                </a:gridCol>
                <a:gridCol w="2118031">
                  <a:extLst>
                    <a:ext uri="{9D8B030D-6E8A-4147-A177-3AD203B41FA5}">
                      <a16:colId xmlns:a16="http://schemas.microsoft.com/office/drawing/2014/main" val="3130018320"/>
                    </a:ext>
                  </a:extLst>
                </a:gridCol>
                <a:gridCol w="1491343">
                  <a:extLst>
                    <a:ext uri="{9D8B030D-6E8A-4147-A177-3AD203B41FA5}">
                      <a16:colId xmlns:a16="http://schemas.microsoft.com/office/drawing/2014/main" val="808202681"/>
                    </a:ext>
                  </a:extLst>
                </a:gridCol>
                <a:gridCol w="772886">
                  <a:extLst>
                    <a:ext uri="{9D8B030D-6E8A-4147-A177-3AD203B41FA5}">
                      <a16:colId xmlns:a16="http://schemas.microsoft.com/office/drawing/2014/main" val="2496946561"/>
                    </a:ext>
                  </a:extLst>
                </a:gridCol>
                <a:gridCol w="1060597">
                  <a:extLst>
                    <a:ext uri="{9D8B030D-6E8A-4147-A177-3AD203B41FA5}">
                      <a16:colId xmlns:a16="http://schemas.microsoft.com/office/drawing/2014/main" val="4009481587"/>
                    </a:ext>
                  </a:extLst>
                </a:gridCol>
                <a:gridCol w="1432232">
                  <a:extLst>
                    <a:ext uri="{9D8B030D-6E8A-4147-A177-3AD203B41FA5}">
                      <a16:colId xmlns:a16="http://schemas.microsoft.com/office/drawing/2014/main" val="1106373355"/>
                    </a:ext>
                  </a:extLst>
                </a:gridCol>
                <a:gridCol w="1158568">
                  <a:extLst>
                    <a:ext uri="{9D8B030D-6E8A-4147-A177-3AD203B41FA5}">
                      <a16:colId xmlns:a16="http://schemas.microsoft.com/office/drawing/2014/main" val="1672286949"/>
                    </a:ext>
                  </a:extLst>
                </a:gridCol>
                <a:gridCol w="1093580">
                  <a:extLst>
                    <a:ext uri="{9D8B030D-6E8A-4147-A177-3AD203B41FA5}">
                      <a16:colId xmlns:a16="http://schemas.microsoft.com/office/drawing/2014/main" val="2896376936"/>
                    </a:ext>
                  </a:extLst>
                </a:gridCol>
                <a:gridCol w="1290394">
                  <a:extLst>
                    <a:ext uri="{9D8B030D-6E8A-4147-A177-3AD203B41FA5}">
                      <a16:colId xmlns:a16="http://schemas.microsoft.com/office/drawing/2014/main" val="2378959834"/>
                    </a:ext>
                  </a:extLst>
                </a:gridCol>
              </a:tblGrid>
              <a:tr h="429382">
                <a:tc>
                  <a:txBody>
                    <a:bodyPr/>
                    <a:lstStyle/>
                    <a:p>
                      <a:pPr algn="ctr"/>
                      <a:r>
                        <a:rPr lang="en-US" sz="1400" dirty="0"/>
                        <a:t>Customer</a:t>
                      </a:r>
                      <a:endParaRPr lang="en-US" dirty="0"/>
                    </a:p>
                  </a:txBody>
                  <a:tcPr/>
                </a:tc>
                <a:tc>
                  <a:txBody>
                    <a:bodyPr/>
                    <a:lstStyle/>
                    <a:p>
                      <a:pPr algn="ctr"/>
                      <a:r>
                        <a:rPr lang="en-US" sz="1400" dirty="0"/>
                        <a:t>End Customer</a:t>
                      </a:r>
                    </a:p>
                  </a:txBody>
                  <a:tcPr/>
                </a:tc>
                <a:tc>
                  <a:txBody>
                    <a:bodyPr/>
                    <a:lstStyle/>
                    <a:p>
                      <a:pPr algn="ctr"/>
                      <a:r>
                        <a:rPr lang="en-US" sz="1400" dirty="0"/>
                        <a:t>Product</a:t>
                      </a:r>
                    </a:p>
                  </a:txBody>
                  <a:tcPr/>
                </a:tc>
                <a:tc>
                  <a:txBody>
                    <a:bodyPr/>
                    <a:lstStyle/>
                    <a:p>
                      <a:pPr algn="ctr"/>
                      <a:r>
                        <a:rPr lang="en-US" sz="1400" dirty="0"/>
                        <a:t>Year</a:t>
                      </a:r>
                      <a:endParaRPr lang="en-US" dirty="0"/>
                    </a:p>
                  </a:txBody>
                  <a:tcPr/>
                </a:tc>
                <a:tc>
                  <a:txBody>
                    <a:bodyPr/>
                    <a:lstStyle/>
                    <a:p>
                      <a:pPr algn="ctr"/>
                      <a:r>
                        <a:rPr lang="en-US" sz="1400" dirty="0"/>
                        <a:t>Detailed engineering</a:t>
                      </a:r>
                    </a:p>
                  </a:txBody>
                  <a:tcPr/>
                </a:tc>
                <a:tc>
                  <a:txBody>
                    <a:bodyPr/>
                    <a:lstStyle/>
                    <a:p>
                      <a:pPr algn="ctr"/>
                      <a:r>
                        <a:rPr lang="en-US" sz="1400" dirty="0"/>
                        <a:t>Manufacturing</a:t>
                      </a:r>
                    </a:p>
                  </a:txBody>
                  <a:tcPr/>
                </a:tc>
                <a:tc>
                  <a:txBody>
                    <a:bodyPr/>
                    <a:lstStyle/>
                    <a:p>
                      <a:pPr algn="ctr"/>
                      <a:r>
                        <a:rPr lang="en-US" sz="1400" dirty="0"/>
                        <a:t>No of Equipment's supplied</a:t>
                      </a:r>
                    </a:p>
                  </a:txBody>
                  <a:tcPr/>
                </a:tc>
                <a:tc>
                  <a:txBody>
                    <a:bodyPr/>
                    <a:lstStyle/>
                    <a:p>
                      <a:pPr algn="ctr"/>
                      <a:r>
                        <a:rPr lang="en-US" sz="1400" dirty="0"/>
                        <a:t>MOC</a:t>
                      </a:r>
                    </a:p>
                  </a:txBody>
                  <a:tcPr/>
                </a:tc>
                <a:tc>
                  <a:txBody>
                    <a:bodyPr/>
                    <a:lstStyle/>
                    <a:p>
                      <a:pPr algn="ctr"/>
                      <a:r>
                        <a:rPr lang="en-US" sz="1400" dirty="0"/>
                        <a:t>Total Project weight in Tons</a:t>
                      </a:r>
                    </a:p>
                  </a:txBody>
                  <a:tcPr/>
                </a:tc>
                <a:extLst>
                  <a:ext uri="{0D108BD9-81ED-4DB2-BD59-A6C34878D82A}">
                    <a16:rowId xmlns:a16="http://schemas.microsoft.com/office/drawing/2014/main" val="1876313209"/>
                  </a:ext>
                </a:extLst>
              </a:tr>
              <a:tr h="429382">
                <a:tc>
                  <a:txBody>
                    <a:bodyPr/>
                    <a:lstStyle/>
                    <a:p>
                      <a:r>
                        <a:rPr lang="en-US" dirty="0"/>
                        <a:t>KCPC Japan</a:t>
                      </a:r>
                    </a:p>
                  </a:txBody>
                  <a:tcPr/>
                </a:tc>
                <a:tc>
                  <a:txBody>
                    <a:bodyPr/>
                    <a:lstStyle/>
                    <a:p>
                      <a:r>
                        <a:rPr lang="en-US" dirty="0"/>
                        <a:t>Nipro Pharma K2</a:t>
                      </a:r>
                    </a:p>
                  </a:txBody>
                  <a:tcPr/>
                </a:tc>
                <a:tc>
                  <a:txBody>
                    <a:bodyPr/>
                    <a:lstStyle/>
                    <a:p>
                      <a:r>
                        <a:rPr lang="en-US" dirty="0"/>
                        <a:t>Calandria</a:t>
                      </a:r>
                    </a:p>
                  </a:txBody>
                  <a:tcPr/>
                </a:tc>
                <a:tc>
                  <a:txBody>
                    <a:bodyPr/>
                    <a:lstStyle/>
                    <a:p>
                      <a:r>
                        <a:rPr lang="en-US" dirty="0"/>
                        <a:t>2012 - 2013</a:t>
                      </a:r>
                    </a:p>
                  </a:txBody>
                  <a:tcPr/>
                </a:tc>
                <a:tc>
                  <a:txBody>
                    <a:bodyPr/>
                    <a:lstStyle/>
                    <a:p>
                      <a:r>
                        <a:rPr lang="en-US" dirty="0"/>
                        <a:t>Yes</a:t>
                      </a:r>
                    </a:p>
                  </a:txBody>
                  <a:tcPr/>
                </a:tc>
                <a:tc>
                  <a:txBody>
                    <a:bodyPr/>
                    <a:lstStyle/>
                    <a:p>
                      <a:r>
                        <a:rPr lang="en-US" dirty="0"/>
                        <a:t>Yes</a:t>
                      </a:r>
                    </a:p>
                  </a:txBody>
                  <a:tcPr/>
                </a:tc>
                <a:tc>
                  <a:txBody>
                    <a:bodyPr/>
                    <a:lstStyle/>
                    <a:p>
                      <a:r>
                        <a:rPr lang="en-US" dirty="0"/>
                        <a:t>57</a:t>
                      </a:r>
                    </a:p>
                  </a:txBody>
                  <a:tcPr/>
                </a:tc>
                <a:tc>
                  <a:txBody>
                    <a:bodyPr/>
                    <a:lstStyle/>
                    <a:p>
                      <a:r>
                        <a:rPr lang="en-US" dirty="0"/>
                        <a:t>SS304/SS316</a:t>
                      </a:r>
                    </a:p>
                  </a:txBody>
                  <a:tcPr/>
                </a:tc>
                <a:tc>
                  <a:txBody>
                    <a:bodyPr/>
                    <a:lstStyle/>
                    <a:p>
                      <a:r>
                        <a:rPr lang="en-US" dirty="0"/>
                        <a:t>150</a:t>
                      </a:r>
                    </a:p>
                  </a:txBody>
                  <a:tcPr/>
                </a:tc>
                <a:extLst>
                  <a:ext uri="{0D108BD9-81ED-4DB2-BD59-A6C34878D82A}">
                    <a16:rowId xmlns:a16="http://schemas.microsoft.com/office/drawing/2014/main" val="2619794886"/>
                  </a:ext>
                </a:extLst>
              </a:tr>
            </a:tbl>
          </a:graphicData>
        </a:graphic>
      </p:graphicFrame>
    </p:spTree>
    <p:extLst>
      <p:ext uri="{BB962C8B-B14F-4D97-AF65-F5344CB8AC3E}">
        <p14:creationId xmlns:p14="http://schemas.microsoft.com/office/powerpoint/2010/main" val="293226137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29576"/>
            <a:ext cx="12192000" cy="6828423"/>
          </a:xfrm>
          <a:prstGeom prst="rect">
            <a:avLst/>
          </a:prstGeom>
        </p:spPr>
      </p:pic>
      <p:sp>
        <p:nvSpPr>
          <p:cNvPr id="19" name="Rectangle 18">
            <a:hlinkClick r:id="" action="ppaction://hlinkshowjump?jump=endshow"/>
            <a:hlinkHover r:id="rId4" action="ppaction://hlinksldjump"/>
            <a:extLst>
              <a:ext uri="{FF2B5EF4-FFF2-40B4-BE49-F238E27FC236}">
                <a16:creationId xmlns:a16="http://schemas.microsoft.com/office/drawing/2014/main" id="{06365000-A3D0-844F-BE8D-E86F280921F4}"/>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7" name="Rectangle 16">
            <a:extLst>
              <a:ext uri="{FF2B5EF4-FFF2-40B4-BE49-F238E27FC236}">
                <a16:creationId xmlns:a16="http://schemas.microsoft.com/office/drawing/2014/main" id="{95AF5186-2C11-3645-A87D-8B2D03BA6582}"/>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18" name="Rectangle 17">
            <a:hlinkClick r:id="rId5" action="ppaction://hlinksldjump"/>
            <a:extLst>
              <a:ext uri="{FF2B5EF4-FFF2-40B4-BE49-F238E27FC236}">
                <a16:creationId xmlns:a16="http://schemas.microsoft.com/office/drawing/2014/main" id="{AA933621-026D-A349-BEFA-EFA3371A6697}"/>
              </a:ext>
            </a:extLst>
          </p:cNvPr>
          <p:cNvSpPr/>
          <p:nvPr/>
        </p:nvSpPr>
        <p:spPr>
          <a:xfrm>
            <a:off x="53108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20" name="Rectangle 19">
            <a:hlinkHover r:id="rId4" action="ppaction://hlinksldjump"/>
            <a:extLst>
              <a:ext uri="{FF2B5EF4-FFF2-40B4-BE49-F238E27FC236}">
                <a16:creationId xmlns:a16="http://schemas.microsoft.com/office/drawing/2014/main" id="{28B4F446-540A-4C4C-B968-42642F3FB0ED}"/>
              </a:ext>
            </a:extLst>
          </p:cNvPr>
          <p:cNvSpPr/>
          <p:nvPr/>
        </p:nvSpPr>
        <p:spPr>
          <a:xfrm>
            <a:off x="277644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21" name="Rectangle 20">
            <a:hlinkHover r:id="rId6" action="ppaction://hlinksldjump"/>
            <a:extLst>
              <a:ext uri="{FF2B5EF4-FFF2-40B4-BE49-F238E27FC236}">
                <a16:creationId xmlns:a16="http://schemas.microsoft.com/office/drawing/2014/main" id="{E4F0F66E-E489-6C47-A4D2-4CA9892076F0}"/>
              </a:ext>
            </a:extLst>
          </p:cNvPr>
          <p:cNvSpPr/>
          <p:nvPr/>
        </p:nvSpPr>
        <p:spPr>
          <a:xfrm>
            <a:off x="502180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Facility</a:t>
            </a:r>
            <a:endParaRPr lang="en-GB" sz="2000" dirty="0">
              <a:solidFill>
                <a:schemeClr val="bg2"/>
              </a:solidFill>
              <a:latin typeface="Segoe UI Light" panose="020B0502040204020203" pitchFamily="34" charset="0"/>
            </a:endParaRPr>
          </a:p>
        </p:txBody>
      </p:sp>
      <p:sp>
        <p:nvSpPr>
          <p:cNvPr id="22" name="Rectangle 21">
            <a:hlinkClick r:id="rId7" action="ppaction://hlinksldjump"/>
            <a:extLst>
              <a:ext uri="{FF2B5EF4-FFF2-40B4-BE49-F238E27FC236}">
                <a16:creationId xmlns:a16="http://schemas.microsoft.com/office/drawing/2014/main" id="{1CC4BEAC-D99B-8B4F-9A95-6D2FF11EAC93}"/>
              </a:ext>
            </a:extLst>
          </p:cNvPr>
          <p:cNvSpPr/>
          <p:nvPr/>
        </p:nvSpPr>
        <p:spPr>
          <a:xfrm>
            <a:off x="951252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3" name="Rectangle 22">
            <a:extLst>
              <a:ext uri="{FF2B5EF4-FFF2-40B4-BE49-F238E27FC236}">
                <a16:creationId xmlns:a16="http://schemas.microsoft.com/office/drawing/2014/main" id="{CB130D11-FF7E-CE44-B37D-A3086CF15869}"/>
              </a:ext>
            </a:extLst>
          </p:cNvPr>
          <p:cNvSpPr/>
          <p:nvPr/>
        </p:nvSpPr>
        <p:spPr>
          <a:xfrm>
            <a:off x="7267162"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Portfolio</a:t>
            </a:r>
            <a:endParaRPr lang="en-GB" sz="2000" dirty="0">
              <a:solidFill>
                <a:schemeClr val="bg1"/>
              </a:solidFill>
              <a:latin typeface="Segoe UI Light" panose="020B0502040204020203" pitchFamily="34" charset="0"/>
            </a:endParaRPr>
          </a:p>
        </p:txBody>
      </p:sp>
      <p:sp>
        <p:nvSpPr>
          <p:cNvPr id="14" name="Rectangle 13"/>
          <p:cNvSpPr/>
          <p:nvPr/>
        </p:nvSpPr>
        <p:spPr>
          <a:xfrm>
            <a:off x="7267162" y="927105"/>
            <a:ext cx="2148396" cy="69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pic>
        <p:nvPicPr>
          <p:cNvPr id="4" name="Picture 3">
            <a:extLst>
              <a:ext uri="{FF2B5EF4-FFF2-40B4-BE49-F238E27FC236}">
                <a16:creationId xmlns:a16="http://schemas.microsoft.com/office/drawing/2014/main" id="{894BC4BA-32D7-2346-AFF2-FBFBBF9826B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912600" y="1184135"/>
            <a:ext cx="8366800" cy="3495953"/>
          </a:xfrm>
          <a:prstGeom prst="rect">
            <a:avLst/>
          </a:prstGeom>
        </p:spPr>
      </p:pic>
      <p:graphicFrame>
        <p:nvGraphicFramePr>
          <p:cNvPr id="15" name="Table 14">
            <a:extLst>
              <a:ext uri="{FF2B5EF4-FFF2-40B4-BE49-F238E27FC236}">
                <a16:creationId xmlns:a16="http://schemas.microsoft.com/office/drawing/2014/main" id="{19944424-6823-A044-855C-23EF236ACDC5}"/>
              </a:ext>
            </a:extLst>
          </p:cNvPr>
          <p:cNvGraphicFramePr>
            <a:graphicFrameLocks noGrp="1"/>
          </p:cNvGraphicFramePr>
          <p:nvPr>
            <p:extLst>
              <p:ext uri="{D42A27DB-BD31-4B8C-83A1-F6EECF244321}">
                <p14:modId xmlns:p14="http://schemas.microsoft.com/office/powerpoint/2010/main" val="1584829045"/>
              </p:ext>
            </p:extLst>
          </p:nvPr>
        </p:nvGraphicFramePr>
        <p:xfrm>
          <a:off x="289228" y="4997494"/>
          <a:ext cx="11613543" cy="1371600"/>
        </p:xfrm>
        <a:graphic>
          <a:graphicData uri="http://schemas.openxmlformats.org/drawingml/2006/table">
            <a:tbl>
              <a:tblPr firstRow="1" bandRow="1">
                <a:tableStyleId>{5C22544A-7EE6-4342-B048-85BDC9FD1C3A}</a:tableStyleId>
              </a:tblPr>
              <a:tblGrid>
                <a:gridCol w="1195912">
                  <a:extLst>
                    <a:ext uri="{9D8B030D-6E8A-4147-A177-3AD203B41FA5}">
                      <a16:colId xmlns:a16="http://schemas.microsoft.com/office/drawing/2014/main" val="65646000"/>
                    </a:ext>
                  </a:extLst>
                </a:gridCol>
                <a:gridCol w="2118031">
                  <a:extLst>
                    <a:ext uri="{9D8B030D-6E8A-4147-A177-3AD203B41FA5}">
                      <a16:colId xmlns:a16="http://schemas.microsoft.com/office/drawing/2014/main" val="3130018320"/>
                    </a:ext>
                  </a:extLst>
                </a:gridCol>
                <a:gridCol w="1491343">
                  <a:extLst>
                    <a:ext uri="{9D8B030D-6E8A-4147-A177-3AD203B41FA5}">
                      <a16:colId xmlns:a16="http://schemas.microsoft.com/office/drawing/2014/main" val="808202681"/>
                    </a:ext>
                  </a:extLst>
                </a:gridCol>
                <a:gridCol w="772886">
                  <a:extLst>
                    <a:ext uri="{9D8B030D-6E8A-4147-A177-3AD203B41FA5}">
                      <a16:colId xmlns:a16="http://schemas.microsoft.com/office/drawing/2014/main" val="2496946561"/>
                    </a:ext>
                  </a:extLst>
                </a:gridCol>
                <a:gridCol w="1060597">
                  <a:extLst>
                    <a:ext uri="{9D8B030D-6E8A-4147-A177-3AD203B41FA5}">
                      <a16:colId xmlns:a16="http://schemas.microsoft.com/office/drawing/2014/main" val="4009481587"/>
                    </a:ext>
                  </a:extLst>
                </a:gridCol>
                <a:gridCol w="1432232">
                  <a:extLst>
                    <a:ext uri="{9D8B030D-6E8A-4147-A177-3AD203B41FA5}">
                      <a16:colId xmlns:a16="http://schemas.microsoft.com/office/drawing/2014/main" val="1106373355"/>
                    </a:ext>
                  </a:extLst>
                </a:gridCol>
                <a:gridCol w="1158568">
                  <a:extLst>
                    <a:ext uri="{9D8B030D-6E8A-4147-A177-3AD203B41FA5}">
                      <a16:colId xmlns:a16="http://schemas.microsoft.com/office/drawing/2014/main" val="1672286949"/>
                    </a:ext>
                  </a:extLst>
                </a:gridCol>
                <a:gridCol w="1093580">
                  <a:extLst>
                    <a:ext uri="{9D8B030D-6E8A-4147-A177-3AD203B41FA5}">
                      <a16:colId xmlns:a16="http://schemas.microsoft.com/office/drawing/2014/main" val="2896376936"/>
                    </a:ext>
                  </a:extLst>
                </a:gridCol>
                <a:gridCol w="1290394">
                  <a:extLst>
                    <a:ext uri="{9D8B030D-6E8A-4147-A177-3AD203B41FA5}">
                      <a16:colId xmlns:a16="http://schemas.microsoft.com/office/drawing/2014/main" val="2378959834"/>
                    </a:ext>
                  </a:extLst>
                </a:gridCol>
              </a:tblGrid>
              <a:tr h="429382">
                <a:tc>
                  <a:txBody>
                    <a:bodyPr/>
                    <a:lstStyle/>
                    <a:p>
                      <a:pPr algn="ctr"/>
                      <a:r>
                        <a:rPr lang="en-US" sz="1400" dirty="0"/>
                        <a:t>Customer</a:t>
                      </a:r>
                      <a:endParaRPr lang="en-US" dirty="0"/>
                    </a:p>
                  </a:txBody>
                  <a:tcPr/>
                </a:tc>
                <a:tc>
                  <a:txBody>
                    <a:bodyPr/>
                    <a:lstStyle/>
                    <a:p>
                      <a:pPr algn="ctr"/>
                      <a:r>
                        <a:rPr lang="en-US" sz="1400" dirty="0"/>
                        <a:t>End Customer</a:t>
                      </a:r>
                    </a:p>
                  </a:txBody>
                  <a:tcPr/>
                </a:tc>
                <a:tc>
                  <a:txBody>
                    <a:bodyPr/>
                    <a:lstStyle/>
                    <a:p>
                      <a:pPr algn="ctr"/>
                      <a:r>
                        <a:rPr lang="en-US" sz="1400" dirty="0"/>
                        <a:t>Product</a:t>
                      </a:r>
                    </a:p>
                  </a:txBody>
                  <a:tcPr/>
                </a:tc>
                <a:tc>
                  <a:txBody>
                    <a:bodyPr/>
                    <a:lstStyle/>
                    <a:p>
                      <a:pPr algn="ctr"/>
                      <a:r>
                        <a:rPr lang="en-US" sz="1400" dirty="0"/>
                        <a:t>Year</a:t>
                      </a:r>
                      <a:endParaRPr lang="en-US" dirty="0"/>
                    </a:p>
                  </a:txBody>
                  <a:tcPr/>
                </a:tc>
                <a:tc>
                  <a:txBody>
                    <a:bodyPr/>
                    <a:lstStyle/>
                    <a:p>
                      <a:pPr algn="ctr"/>
                      <a:r>
                        <a:rPr lang="en-US" sz="1400" dirty="0"/>
                        <a:t>Detailed engineering</a:t>
                      </a:r>
                    </a:p>
                  </a:txBody>
                  <a:tcPr/>
                </a:tc>
                <a:tc>
                  <a:txBody>
                    <a:bodyPr/>
                    <a:lstStyle/>
                    <a:p>
                      <a:pPr algn="ctr"/>
                      <a:r>
                        <a:rPr lang="en-US" sz="1400" dirty="0"/>
                        <a:t>Manufacturing</a:t>
                      </a:r>
                    </a:p>
                  </a:txBody>
                  <a:tcPr/>
                </a:tc>
                <a:tc>
                  <a:txBody>
                    <a:bodyPr/>
                    <a:lstStyle/>
                    <a:p>
                      <a:pPr algn="ctr"/>
                      <a:r>
                        <a:rPr lang="en-US" sz="1400" dirty="0"/>
                        <a:t>No of Equipment's supplied</a:t>
                      </a:r>
                    </a:p>
                  </a:txBody>
                  <a:tcPr/>
                </a:tc>
                <a:tc>
                  <a:txBody>
                    <a:bodyPr/>
                    <a:lstStyle/>
                    <a:p>
                      <a:pPr algn="ctr"/>
                      <a:r>
                        <a:rPr lang="en-US" sz="1400" dirty="0"/>
                        <a:t>MOC</a:t>
                      </a:r>
                    </a:p>
                  </a:txBody>
                  <a:tcPr/>
                </a:tc>
                <a:tc>
                  <a:txBody>
                    <a:bodyPr/>
                    <a:lstStyle/>
                    <a:p>
                      <a:pPr algn="ctr"/>
                      <a:r>
                        <a:rPr lang="en-US" sz="1400" dirty="0"/>
                        <a:t>Total Project weight in Tons</a:t>
                      </a:r>
                    </a:p>
                  </a:txBody>
                  <a:tcPr/>
                </a:tc>
                <a:extLst>
                  <a:ext uri="{0D108BD9-81ED-4DB2-BD59-A6C34878D82A}">
                    <a16:rowId xmlns:a16="http://schemas.microsoft.com/office/drawing/2014/main" val="1876313209"/>
                  </a:ext>
                </a:extLst>
              </a:tr>
              <a:tr h="429382">
                <a:tc>
                  <a:txBody>
                    <a:bodyPr/>
                    <a:lstStyle/>
                    <a:p>
                      <a:r>
                        <a:rPr lang="en-US" dirty="0"/>
                        <a:t>KCPC Japan</a:t>
                      </a:r>
                    </a:p>
                  </a:txBody>
                  <a:tcPr/>
                </a:tc>
                <a:tc>
                  <a:txBody>
                    <a:bodyPr/>
                    <a:lstStyle/>
                    <a:p>
                      <a:r>
                        <a:rPr lang="en-US" dirty="0"/>
                        <a:t>Nipro Pharma K1</a:t>
                      </a:r>
                    </a:p>
                  </a:txBody>
                  <a:tcPr/>
                </a:tc>
                <a:tc>
                  <a:txBody>
                    <a:bodyPr/>
                    <a:lstStyle/>
                    <a:p>
                      <a:r>
                        <a:rPr lang="en-US" dirty="0"/>
                        <a:t>Calandria</a:t>
                      </a:r>
                    </a:p>
                  </a:txBody>
                  <a:tcPr/>
                </a:tc>
                <a:tc>
                  <a:txBody>
                    <a:bodyPr/>
                    <a:lstStyle/>
                    <a:p>
                      <a:r>
                        <a:rPr lang="en-US" dirty="0"/>
                        <a:t>2012 - 2013</a:t>
                      </a:r>
                    </a:p>
                  </a:txBody>
                  <a:tcPr/>
                </a:tc>
                <a:tc>
                  <a:txBody>
                    <a:bodyPr/>
                    <a:lstStyle/>
                    <a:p>
                      <a:r>
                        <a:rPr lang="en-US" dirty="0"/>
                        <a:t>Yes</a:t>
                      </a:r>
                    </a:p>
                  </a:txBody>
                  <a:tcPr/>
                </a:tc>
                <a:tc>
                  <a:txBody>
                    <a:bodyPr/>
                    <a:lstStyle/>
                    <a:p>
                      <a:r>
                        <a:rPr lang="en-US" dirty="0"/>
                        <a:t>Yes</a:t>
                      </a:r>
                    </a:p>
                  </a:txBody>
                  <a:tcPr/>
                </a:tc>
                <a:tc>
                  <a:txBody>
                    <a:bodyPr/>
                    <a:lstStyle/>
                    <a:p>
                      <a:r>
                        <a:rPr lang="en-US" dirty="0"/>
                        <a:t>27</a:t>
                      </a:r>
                    </a:p>
                  </a:txBody>
                  <a:tcPr/>
                </a:tc>
                <a:tc>
                  <a:txBody>
                    <a:bodyPr/>
                    <a:lstStyle/>
                    <a:p>
                      <a:r>
                        <a:rPr lang="en-US" dirty="0"/>
                        <a:t>SS304/SS316</a:t>
                      </a:r>
                    </a:p>
                  </a:txBody>
                  <a:tcPr/>
                </a:tc>
                <a:tc>
                  <a:txBody>
                    <a:bodyPr/>
                    <a:lstStyle/>
                    <a:p>
                      <a:r>
                        <a:rPr lang="en-US" dirty="0"/>
                        <a:t>75</a:t>
                      </a:r>
                    </a:p>
                  </a:txBody>
                  <a:tcPr/>
                </a:tc>
                <a:extLst>
                  <a:ext uri="{0D108BD9-81ED-4DB2-BD59-A6C34878D82A}">
                    <a16:rowId xmlns:a16="http://schemas.microsoft.com/office/drawing/2014/main" val="2619794886"/>
                  </a:ext>
                </a:extLst>
              </a:tr>
            </a:tbl>
          </a:graphicData>
        </a:graphic>
      </p:graphicFrame>
    </p:spTree>
    <p:extLst>
      <p:ext uri="{BB962C8B-B14F-4D97-AF65-F5344CB8AC3E}">
        <p14:creationId xmlns:p14="http://schemas.microsoft.com/office/powerpoint/2010/main" val="264224184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29576"/>
            <a:ext cx="12192000" cy="6828423"/>
          </a:xfrm>
          <a:prstGeom prst="rect">
            <a:avLst/>
          </a:prstGeom>
        </p:spPr>
      </p:pic>
      <p:sp>
        <p:nvSpPr>
          <p:cNvPr id="19" name="Rectangle 18">
            <a:hlinkClick r:id="" action="ppaction://hlinkshowjump?jump=endshow"/>
            <a:hlinkHover r:id="rId4" action="ppaction://hlinksldjump"/>
            <a:extLst>
              <a:ext uri="{FF2B5EF4-FFF2-40B4-BE49-F238E27FC236}">
                <a16:creationId xmlns:a16="http://schemas.microsoft.com/office/drawing/2014/main" id="{06365000-A3D0-844F-BE8D-E86F280921F4}"/>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pic>
        <p:nvPicPr>
          <p:cNvPr id="3" name="Picture 2">
            <a:extLst>
              <a:ext uri="{FF2B5EF4-FFF2-40B4-BE49-F238E27FC236}">
                <a16:creationId xmlns:a16="http://schemas.microsoft.com/office/drawing/2014/main" id="{F1915ED3-E527-E74A-A1D1-3AED334B2DE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409128" y="993269"/>
            <a:ext cx="8838458" cy="4184592"/>
          </a:xfrm>
          <a:prstGeom prst="rect">
            <a:avLst/>
          </a:prstGeom>
        </p:spPr>
      </p:pic>
      <p:sp>
        <p:nvSpPr>
          <p:cNvPr id="17" name="Rectangle 16">
            <a:extLst>
              <a:ext uri="{FF2B5EF4-FFF2-40B4-BE49-F238E27FC236}">
                <a16:creationId xmlns:a16="http://schemas.microsoft.com/office/drawing/2014/main" id="{95AF5186-2C11-3645-A87D-8B2D03BA6582}"/>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18" name="Rectangle 17">
            <a:hlinkClick r:id="rId6" action="ppaction://hlinksldjump"/>
            <a:extLst>
              <a:ext uri="{FF2B5EF4-FFF2-40B4-BE49-F238E27FC236}">
                <a16:creationId xmlns:a16="http://schemas.microsoft.com/office/drawing/2014/main" id="{AA933621-026D-A349-BEFA-EFA3371A6697}"/>
              </a:ext>
            </a:extLst>
          </p:cNvPr>
          <p:cNvSpPr/>
          <p:nvPr/>
        </p:nvSpPr>
        <p:spPr>
          <a:xfrm>
            <a:off x="53108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20" name="Rectangle 19">
            <a:hlinkHover r:id="rId4" action="ppaction://hlinksldjump"/>
            <a:extLst>
              <a:ext uri="{FF2B5EF4-FFF2-40B4-BE49-F238E27FC236}">
                <a16:creationId xmlns:a16="http://schemas.microsoft.com/office/drawing/2014/main" id="{28B4F446-540A-4C4C-B968-42642F3FB0ED}"/>
              </a:ext>
            </a:extLst>
          </p:cNvPr>
          <p:cNvSpPr/>
          <p:nvPr/>
        </p:nvSpPr>
        <p:spPr>
          <a:xfrm>
            <a:off x="277644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21" name="Rectangle 20">
            <a:hlinkHover r:id="rId7" action="ppaction://hlinksldjump"/>
            <a:extLst>
              <a:ext uri="{FF2B5EF4-FFF2-40B4-BE49-F238E27FC236}">
                <a16:creationId xmlns:a16="http://schemas.microsoft.com/office/drawing/2014/main" id="{E4F0F66E-E489-6C47-A4D2-4CA9892076F0}"/>
              </a:ext>
            </a:extLst>
          </p:cNvPr>
          <p:cNvSpPr/>
          <p:nvPr/>
        </p:nvSpPr>
        <p:spPr>
          <a:xfrm>
            <a:off x="502180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Facility</a:t>
            </a:r>
            <a:endParaRPr lang="en-GB" sz="2000" dirty="0">
              <a:solidFill>
                <a:schemeClr val="bg2"/>
              </a:solidFill>
              <a:latin typeface="Segoe UI Light" panose="020B0502040204020203" pitchFamily="34" charset="0"/>
            </a:endParaRPr>
          </a:p>
        </p:txBody>
      </p:sp>
      <p:sp>
        <p:nvSpPr>
          <p:cNvPr id="22" name="Rectangle 21">
            <a:hlinkClick r:id="rId8" action="ppaction://hlinksldjump"/>
            <a:extLst>
              <a:ext uri="{FF2B5EF4-FFF2-40B4-BE49-F238E27FC236}">
                <a16:creationId xmlns:a16="http://schemas.microsoft.com/office/drawing/2014/main" id="{1CC4BEAC-D99B-8B4F-9A95-6D2FF11EAC93}"/>
              </a:ext>
            </a:extLst>
          </p:cNvPr>
          <p:cNvSpPr/>
          <p:nvPr/>
        </p:nvSpPr>
        <p:spPr>
          <a:xfrm>
            <a:off x="951252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3" name="Rectangle 22">
            <a:extLst>
              <a:ext uri="{FF2B5EF4-FFF2-40B4-BE49-F238E27FC236}">
                <a16:creationId xmlns:a16="http://schemas.microsoft.com/office/drawing/2014/main" id="{CB130D11-FF7E-CE44-B37D-A3086CF15869}"/>
              </a:ext>
            </a:extLst>
          </p:cNvPr>
          <p:cNvSpPr/>
          <p:nvPr/>
        </p:nvSpPr>
        <p:spPr>
          <a:xfrm>
            <a:off x="7267162"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Portfolio</a:t>
            </a:r>
            <a:endParaRPr lang="en-GB" sz="2000" dirty="0">
              <a:solidFill>
                <a:schemeClr val="bg1"/>
              </a:solidFill>
              <a:latin typeface="Segoe UI Light" panose="020B0502040204020203" pitchFamily="34" charset="0"/>
            </a:endParaRPr>
          </a:p>
        </p:txBody>
      </p:sp>
      <p:sp>
        <p:nvSpPr>
          <p:cNvPr id="14" name="Rectangle 13"/>
          <p:cNvSpPr/>
          <p:nvPr/>
        </p:nvSpPr>
        <p:spPr>
          <a:xfrm>
            <a:off x="7267162" y="927105"/>
            <a:ext cx="2148396" cy="69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graphicFrame>
        <p:nvGraphicFramePr>
          <p:cNvPr id="15" name="Table 14">
            <a:extLst>
              <a:ext uri="{FF2B5EF4-FFF2-40B4-BE49-F238E27FC236}">
                <a16:creationId xmlns:a16="http://schemas.microsoft.com/office/drawing/2014/main" id="{3CD76D34-1F72-2643-B0EC-F1718EBBA185}"/>
              </a:ext>
            </a:extLst>
          </p:cNvPr>
          <p:cNvGraphicFramePr>
            <a:graphicFrameLocks noGrp="1"/>
          </p:cNvGraphicFramePr>
          <p:nvPr>
            <p:extLst>
              <p:ext uri="{D42A27DB-BD31-4B8C-83A1-F6EECF244321}">
                <p14:modId xmlns:p14="http://schemas.microsoft.com/office/powerpoint/2010/main" val="3170222846"/>
              </p:ext>
            </p:extLst>
          </p:nvPr>
        </p:nvGraphicFramePr>
        <p:xfrm>
          <a:off x="289228" y="5332130"/>
          <a:ext cx="11613543" cy="1371600"/>
        </p:xfrm>
        <a:graphic>
          <a:graphicData uri="http://schemas.openxmlformats.org/drawingml/2006/table">
            <a:tbl>
              <a:tblPr firstRow="1" bandRow="1">
                <a:tableStyleId>{5C22544A-7EE6-4342-B048-85BDC9FD1C3A}</a:tableStyleId>
              </a:tblPr>
              <a:tblGrid>
                <a:gridCol w="1195912">
                  <a:extLst>
                    <a:ext uri="{9D8B030D-6E8A-4147-A177-3AD203B41FA5}">
                      <a16:colId xmlns:a16="http://schemas.microsoft.com/office/drawing/2014/main" val="65646000"/>
                    </a:ext>
                  </a:extLst>
                </a:gridCol>
                <a:gridCol w="2118031">
                  <a:extLst>
                    <a:ext uri="{9D8B030D-6E8A-4147-A177-3AD203B41FA5}">
                      <a16:colId xmlns:a16="http://schemas.microsoft.com/office/drawing/2014/main" val="3130018320"/>
                    </a:ext>
                  </a:extLst>
                </a:gridCol>
                <a:gridCol w="1491343">
                  <a:extLst>
                    <a:ext uri="{9D8B030D-6E8A-4147-A177-3AD203B41FA5}">
                      <a16:colId xmlns:a16="http://schemas.microsoft.com/office/drawing/2014/main" val="808202681"/>
                    </a:ext>
                  </a:extLst>
                </a:gridCol>
                <a:gridCol w="772886">
                  <a:extLst>
                    <a:ext uri="{9D8B030D-6E8A-4147-A177-3AD203B41FA5}">
                      <a16:colId xmlns:a16="http://schemas.microsoft.com/office/drawing/2014/main" val="2496946561"/>
                    </a:ext>
                  </a:extLst>
                </a:gridCol>
                <a:gridCol w="1060597">
                  <a:extLst>
                    <a:ext uri="{9D8B030D-6E8A-4147-A177-3AD203B41FA5}">
                      <a16:colId xmlns:a16="http://schemas.microsoft.com/office/drawing/2014/main" val="4009481587"/>
                    </a:ext>
                  </a:extLst>
                </a:gridCol>
                <a:gridCol w="1432232">
                  <a:extLst>
                    <a:ext uri="{9D8B030D-6E8A-4147-A177-3AD203B41FA5}">
                      <a16:colId xmlns:a16="http://schemas.microsoft.com/office/drawing/2014/main" val="1106373355"/>
                    </a:ext>
                  </a:extLst>
                </a:gridCol>
                <a:gridCol w="1158568">
                  <a:extLst>
                    <a:ext uri="{9D8B030D-6E8A-4147-A177-3AD203B41FA5}">
                      <a16:colId xmlns:a16="http://schemas.microsoft.com/office/drawing/2014/main" val="1672286949"/>
                    </a:ext>
                  </a:extLst>
                </a:gridCol>
                <a:gridCol w="1093580">
                  <a:extLst>
                    <a:ext uri="{9D8B030D-6E8A-4147-A177-3AD203B41FA5}">
                      <a16:colId xmlns:a16="http://schemas.microsoft.com/office/drawing/2014/main" val="2896376936"/>
                    </a:ext>
                  </a:extLst>
                </a:gridCol>
                <a:gridCol w="1290394">
                  <a:extLst>
                    <a:ext uri="{9D8B030D-6E8A-4147-A177-3AD203B41FA5}">
                      <a16:colId xmlns:a16="http://schemas.microsoft.com/office/drawing/2014/main" val="2378959834"/>
                    </a:ext>
                  </a:extLst>
                </a:gridCol>
              </a:tblGrid>
              <a:tr h="429382">
                <a:tc>
                  <a:txBody>
                    <a:bodyPr/>
                    <a:lstStyle/>
                    <a:p>
                      <a:pPr algn="ctr"/>
                      <a:r>
                        <a:rPr lang="en-US" sz="1400" dirty="0"/>
                        <a:t>Customer</a:t>
                      </a:r>
                      <a:endParaRPr lang="en-US" dirty="0"/>
                    </a:p>
                  </a:txBody>
                  <a:tcPr/>
                </a:tc>
                <a:tc>
                  <a:txBody>
                    <a:bodyPr/>
                    <a:lstStyle/>
                    <a:p>
                      <a:pPr algn="ctr"/>
                      <a:r>
                        <a:rPr lang="en-US" sz="1400" dirty="0"/>
                        <a:t>End Customer</a:t>
                      </a:r>
                    </a:p>
                  </a:txBody>
                  <a:tcPr/>
                </a:tc>
                <a:tc>
                  <a:txBody>
                    <a:bodyPr/>
                    <a:lstStyle/>
                    <a:p>
                      <a:pPr algn="ctr"/>
                      <a:r>
                        <a:rPr lang="en-US" sz="1400" dirty="0"/>
                        <a:t>Product</a:t>
                      </a:r>
                    </a:p>
                  </a:txBody>
                  <a:tcPr/>
                </a:tc>
                <a:tc>
                  <a:txBody>
                    <a:bodyPr/>
                    <a:lstStyle/>
                    <a:p>
                      <a:pPr algn="ctr"/>
                      <a:r>
                        <a:rPr lang="en-US" sz="1400" dirty="0"/>
                        <a:t>Year</a:t>
                      </a:r>
                      <a:endParaRPr lang="en-US" dirty="0"/>
                    </a:p>
                  </a:txBody>
                  <a:tcPr/>
                </a:tc>
                <a:tc>
                  <a:txBody>
                    <a:bodyPr/>
                    <a:lstStyle/>
                    <a:p>
                      <a:pPr algn="ctr"/>
                      <a:r>
                        <a:rPr lang="en-US" sz="1400" dirty="0"/>
                        <a:t>Detailed engineering</a:t>
                      </a:r>
                    </a:p>
                  </a:txBody>
                  <a:tcPr/>
                </a:tc>
                <a:tc>
                  <a:txBody>
                    <a:bodyPr/>
                    <a:lstStyle/>
                    <a:p>
                      <a:pPr algn="ctr"/>
                      <a:r>
                        <a:rPr lang="en-US" sz="1400" dirty="0"/>
                        <a:t>Manufacturing</a:t>
                      </a:r>
                    </a:p>
                  </a:txBody>
                  <a:tcPr/>
                </a:tc>
                <a:tc>
                  <a:txBody>
                    <a:bodyPr/>
                    <a:lstStyle/>
                    <a:p>
                      <a:pPr algn="ctr"/>
                      <a:r>
                        <a:rPr lang="en-US" sz="1400" dirty="0"/>
                        <a:t>No of Equipment's supplied</a:t>
                      </a:r>
                    </a:p>
                  </a:txBody>
                  <a:tcPr/>
                </a:tc>
                <a:tc>
                  <a:txBody>
                    <a:bodyPr/>
                    <a:lstStyle/>
                    <a:p>
                      <a:pPr algn="ctr"/>
                      <a:r>
                        <a:rPr lang="en-US" sz="1400" dirty="0"/>
                        <a:t>MOC</a:t>
                      </a:r>
                    </a:p>
                  </a:txBody>
                  <a:tcPr/>
                </a:tc>
                <a:tc>
                  <a:txBody>
                    <a:bodyPr/>
                    <a:lstStyle/>
                    <a:p>
                      <a:pPr algn="ctr"/>
                      <a:r>
                        <a:rPr lang="en-US" sz="1400" dirty="0"/>
                        <a:t>Total Project weight in Tons</a:t>
                      </a:r>
                    </a:p>
                  </a:txBody>
                  <a:tcPr/>
                </a:tc>
                <a:extLst>
                  <a:ext uri="{0D108BD9-81ED-4DB2-BD59-A6C34878D82A}">
                    <a16:rowId xmlns:a16="http://schemas.microsoft.com/office/drawing/2014/main" val="1876313209"/>
                  </a:ext>
                </a:extLst>
              </a:tr>
              <a:tr h="429382">
                <a:tc>
                  <a:txBody>
                    <a:bodyPr/>
                    <a:lstStyle/>
                    <a:p>
                      <a:r>
                        <a:rPr lang="en-US" dirty="0"/>
                        <a:t>Green Elephant</a:t>
                      </a:r>
                    </a:p>
                  </a:txBody>
                  <a:tcPr/>
                </a:tc>
                <a:tc>
                  <a:txBody>
                    <a:bodyPr/>
                    <a:lstStyle/>
                    <a:p>
                      <a:r>
                        <a:rPr lang="en-US" dirty="0"/>
                        <a:t>Volkswagen</a:t>
                      </a:r>
                    </a:p>
                  </a:txBody>
                  <a:tcPr/>
                </a:tc>
                <a:tc>
                  <a:txBody>
                    <a:bodyPr/>
                    <a:lstStyle/>
                    <a:p>
                      <a:r>
                        <a:rPr lang="en-US" dirty="0"/>
                        <a:t>Portable Biogas Plant</a:t>
                      </a:r>
                    </a:p>
                  </a:txBody>
                  <a:tcPr/>
                </a:tc>
                <a:tc>
                  <a:txBody>
                    <a:bodyPr/>
                    <a:lstStyle/>
                    <a:p>
                      <a:r>
                        <a:rPr lang="en-US" dirty="0"/>
                        <a:t>2012 - 2017</a:t>
                      </a:r>
                    </a:p>
                  </a:txBody>
                  <a:tcPr/>
                </a:tc>
                <a:tc>
                  <a:txBody>
                    <a:bodyPr/>
                    <a:lstStyle/>
                    <a:p>
                      <a:r>
                        <a:rPr lang="en-US" dirty="0"/>
                        <a:t>Yes</a:t>
                      </a:r>
                    </a:p>
                  </a:txBody>
                  <a:tcPr/>
                </a:tc>
                <a:tc>
                  <a:txBody>
                    <a:bodyPr/>
                    <a:lstStyle/>
                    <a:p>
                      <a:r>
                        <a:rPr lang="en-US" dirty="0"/>
                        <a:t>Yes</a:t>
                      </a:r>
                    </a:p>
                  </a:txBody>
                  <a:tcPr/>
                </a:tc>
                <a:tc>
                  <a:txBody>
                    <a:bodyPr/>
                    <a:lstStyle/>
                    <a:p>
                      <a:r>
                        <a:rPr lang="en-US" dirty="0"/>
                        <a:t>13</a:t>
                      </a:r>
                    </a:p>
                  </a:txBody>
                  <a:tcPr/>
                </a:tc>
                <a:tc>
                  <a:txBody>
                    <a:bodyPr/>
                    <a:lstStyle/>
                    <a:p>
                      <a:r>
                        <a:rPr lang="en-US" dirty="0"/>
                        <a:t>IS2062</a:t>
                      </a:r>
                    </a:p>
                  </a:txBody>
                  <a:tcPr/>
                </a:tc>
                <a:tc>
                  <a:txBody>
                    <a:bodyPr/>
                    <a:lstStyle/>
                    <a:p>
                      <a:r>
                        <a:rPr lang="en-US" dirty="0"/>
                        <a:t>195</a:t>
                      </a:r>
                    </a:p>
                  </a:txBody>
                  <a:tcPr/>
                </a:tc>
                <a:extLst>
                  <a:ext uri="{0D108BD9-81ED-4DB2-BD59-A6C34878D82A}">
                    <a16:rowId xmlns:a16="http://schemas.microsoft.com/office/drawing/2014/main" val="2619794886"/>
                  </a:ext>
                </a:extLst>
              </a:tr>
            </a:tbl>
          </a:graphicData>
        </a:graphic>
      </p:graphicFrame>
    </p:spTree>
    <p:extLst>
      <p:ext uri="{BB962C8B-B14F-4D97-AF65-F5344CB8AC3E}">
        <p14:creationId xmlns:p14="http://schemas.microsoft.com/office/powerpoint/2010/main" val="23972675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29576"/>
            <a:ext cx="12192000" cy="6828423"/>
          </a:xfrm>
          <a:prstGeom prst="rect">
            <a:avLst/>
          </a:prstGeom>
        </p:spPr>
      </p:pic>
      <p:sp>
        <p:nvSpPr>
          <p:cNvPr id="19" name="Rectangle 18">
            <a:hlinkClick r:id="" action="ppaction://hlinkshowjump?jump=endshow"/>
            <a:hlinkHover r:id="rId4" action="ppaction://hlinksldjump"/>
            <a:extLst>
              <a:ext uri="{FF2B5EF4-FFF2-40B4-BE49-F238E27FC236}">
                <a16:creationId xmlns:a16="http://schemas.microsoft.com/office/drawing/2014/main" id="{06365000-A3D0-844F-BE8D-E86F280921F4}"/>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7" name="Rectangle 16">
            <a:extLst>
              <a:ext uri="{FF2B5EF4-FFF2-40B4-BE49-F238E27FC236}">
                <a16:creationId xmlns:a16="http://schemas.microsoft.com/office/drawing/2014/main" id="{95AF5186-2C11-3645-A87D-8B2D03BA6582}"/>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18" name="Rectangle 17">
            <a:hlinkClick r:id="rId5" action="ppaction://hlinksldjump"/>
            <a:extLst>
              <a:ext uri="{FF2B5EF4-FFF2-40B4-BE49-F238E27FC236}">
                <a16:creationId xmlns:a16="http://schemas.microsoft.com/office/drawing/2014/main" id="{AA933621-026D-A349-BEFA-EFA3371A6697}"/>
              </a:ext>
            </a:extLst>
          </p:cNvPr>
          <p:cNvSpPr/>
          <p:nvPr/>
        </p:nvSpPr>
        <p:spPr>
          <a:xfrm>
            <a:off x="53108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20" name="Rectangle 19">
            <a:hlinkHover r:id="rId4" action="ppaction://hlinksldjump"/>
            <a:extLst>
              <a:ext uri="{FF2B5EF4-FFF2-40B4-BE49-F238E27FC236}">
                <a16:creationId xmlns:a16="http://schemas.microsoft.com/office/drawing/2014/main" id="{28B4F446-540A-4C4C-B968-42642F3FB0ED}"/>
              </a:ext>
            </a:extLst>
          </p:cNvPr>
          <p:cNvSpPr/>
          <p:nvPr/>
        </p:nvSpPr>
        <p:spPr>
          <a:xfrm>
            <a:off x="277644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21" name="Rectangle 20">
            <a:hlinkHover r:id="rId6" action="ppaction://hlinksldjump"/>
            <a:extLst>
              <a:ext uri="{FF2B5EF4-FFF2-40B4-BE49-F238E27FC236}">
                <a16:creationId xmlns:a16="http://schemas.microsoft.com/office/drawing/2014/main" id="{E4F0F66E-E489-6C47-A4D2-4CA9892076F0}"/>
              </a:ext>
            </a:extLst>
          </p:cNvPr>
          <p:cNvSpPr/>
          <p:nvPr/>
        </p:nvSpPr>
        <p:spPr>
          <a:xfrm>
            <a:off x="502180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Facility</a:t>
            </a:r>
            <a:endParaRPr lang="en-GB" sz="2000" dirty="0">
              <a:solidFill>
                <a:schemeClr val="bg2"/>
              </a:solidFill>
              <a:latin typeface="Segoe UI Light" panose="020B0502040204020203" pitchFamily="34" charset="0"/>
            </a:endParaRPr>
          </a:p>
        </p:txBody>
      </p:sp>
      <p:sp>
        <p:nvSpPr>
          <p:cNvPr id="22" name="Rectangle 21">
            <a:hlinkClick r:id="rId7" action="ppaction://hlinksldjump"/>
            <a:extLst>
              <a:ext uri="{FF2B5EF4-FFF2-40B4-BE49-F238E27FC236}">
                <a16:creationId xmlns:a16="http://schemas.microsoft.com/office/drawing/2014/main" id="{1CC4BEAC-D99B-8B4F-9A95-6D2FF11EAC93}"/>
              </a:ext>
            </a:extLst>
          </p:cNvPr>
          <p:cNvSpPr/>
          <p:nvPr/>
        </p:nvSpPr>
        <p:spPr>
          <a:xfrm>
            <a:off x="951252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3" name="Rectangle 22">
            <a:extLst>
              <a:ext uri="{FF2B5EF4-FFF2-40B4-BE49-F238E27FC236}">
                <a16:creationId xmlns:a16="http://schemas.microsoft.com/office/drawing/2014/main" id="{CB130D11-FF7E-CE44-B37D-A3086CF15869}"/>
              </a:ext>
            </a:extLst>
          </p:cNvPr>
          <p:cNvSpPr/>
          <p:nvPr/>
        </p:nvSpPr>
        <p:spPr>
          <a:xfrm>
            <a:off x="7267162"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Portfolio</a:t>
            </a:r>
            <a:endParaRPr lang="en-GB" sz="2000" dirty="0">
              <a:solidFill>
                <a:schemeClr val="bg1"/>
              </a:solidFill>
              <a:latin typeface="Segoe UI Light" panose="020B0502040204020203" pitchFamily="34" charset="0"/>
            </a:endParaRPr>
          </a:p>
        </p:txBody>
      </p:sp>
      <p:sp>
        <p:nvSpPr>
          <p:cNvPr id="14" name="Rectangle 13"/>
          <p:cNvSpPr/>
          <p:nvPr/>
        </p:nvSpPr>
        <p:spPr>
          <a:xfrm>
            <a:off x="7267162" y="927105"/>
            <a:ext cx="2148396" cy="69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pic>
        <p:nvPicPr>
          <p:cNvPr id="4" name="Picture 3">
            <a:extLst>
              <a:ext uri="{FF2B5EF4-FFF2-40B4-BE49-F238E27FC236}">
                <a16:creationId xmlns:a16="http://schemas.microsoft.com/office/drawing/2014/main" id="{59D3716E-3F77-B245-9E6E-82D7131C0BAB}"/>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952173" y="996350"/>
            <a:ext cx="7560349" cy="3805961"/>
          </a:xfrm>
          <a:prstGeom prst="rect">
            <a:avLst/>
          </a:prstGeom>
        </p:spPr>
      </p:pic>
      <p:graphicFrame>
        <p:nvGraphicFramePr>
          <p:cNvPr id="2" name="Table 1">
            <a:extLst>
              <a:ext uri="{FF2B5EF4-FFF2-40B4-BE49-F238E27FC236}">
                <a16:creationId xmlns:a16="http://schemas.microsoft.com/office/drawing/2014/main" id="{C246E64D-9F66-FC4D-86B4-91EE3FCE58E1}"/>
              </a:ext>
            </a:extLst>
          </p:cNvPr>
          <p:cNvGraphicFramePr>
            <a:graphicFrameLocks noGrp="1"/>
          </p:cNvGraphicFramePr>
          <p:nvPr>
            <p:extLst>
              <p:ext uri="{D42A27DB-BD31-4B8C-83A1-F6EECF244321}">
                <p14:modId xmlns:p14="http://schemas.microsoft.com/office/powerpoint/2010/main" val="592108668"/>
              </p:ext>
            </p:extLst>
          </p:nvPr>
        </p:nvGraphicFramePr>
        <p:xfrm>
          <a:off x="289228" y="4997494"/>
          <a:ext cx="11613543" cy="1371600"/>
        </p:xfrm>
        <a:graphic>
          <a:graphicData uri="http://schemas.openxmlformats.org/drawingml/2006/table">
            <a:tbl>
              <a:tblPr firstRow="1" bandRow="1">
                <a:tableStyleId>{5C22544A-7EE6-4342-B048-85BDC9FD1C3A}</a:tableStyleId>
              </a:tblPr>
              <a:tblGrid>
                <a:gridCol w="1195912">
                  <a:extLst>
                    <a:ext uri="{9D8B030D-6E8A-4147-A177-3AD203B41FA5}">
                      <a16:colId xmlns:a16="http://schemas.microsoft.com/office/drawing/2014/main" val="65646000"/>
                    </a:ext>
                  </a:extLst>
                </a:gridCol>
                <a:gridCol w="2118031">
                  <a:extLst>
                    <a:ext uri="{9D8B030D-6E8A-4147-A177-3AD203B41FA5}">
                      <a16:colId xmlns:a16="http://schemas.microsoft.com/office/drawing/2014/main" val="3130018320"/>
                    </a:ext>
                  </a:extLst>
                </a:gridCol>
                <a:gridCol w="1491343">
                  <a:extLst>
                    <a:ext uri="{9D8B030D-6E8A-4147-A177-3AD203B41FA5}">
                      <a16:colId xmlns:a16="http://schemas.microsoft.com/office/drawing/2014/main" val="808202681"/>
                    </a:ext>
                  </a:extLst>
                </a:gridCol>
                <a:gridCol w="772886">
                  <a:extLst>
                    <a:ext uri="{9D8B030D-6E8A-4147-A177-3AD203B41FA5}">
                      <a16:colId xmlns:a16="http://schemas.microsoft.com/office/drawing/2014/main" val="2496946561"/>
                    </a:ext>
                  </a:extLst>
                </a:gridCol>
                <a:gridCol w="1060597">
                  <a:extLst>
                    <a:ext uri="{9D8B030D-6E8A-4147-A177-3AD203B41FA5}">
                      <a16:colId xmlns:a16="http://schemas.microsoft.com/office/drawing/2014/main" val="4009481587"/>
                    </a:ext>
                  </a:extLst>
                </a:gridCol>
                <a:gridCol w="1432232">
                  <a:extLst>
                    <a:ext uri="{9D8B030D-6E8A-4147-A177-3AD203B41FA5}">
                      <a16:colId xmlns:a16="http://schemas.microsoft.com/office/drawing/2014/main" val="1106373355"/>
                    </a:ext>
                  </a:extLst>
                </a:gridCol>
                <a:gridCol w="1158568">
                  <a:extLst>
                    <a:ext uri="{9D8B030D-6E8A-4147-A177-3AD203B41FA5}">
                      <a16:colId xmlns:a16="http://schemas.microsoft.com/office/drawing/2014/main" val="1672286949"/>
                    </a:ext>
                  </a:extLst>
                </a:gridCol>
                <a:gridCol w="1093580">
                  <a:extLst>
                    <a:ext uri="{9D8B030D-6E8A-4147-A177-3AD203B41FA5}">
                      <a16:colId xmlns:a16="http://schemas.microsoft.com/office/drawing/2014/main" val="2896376936"/>
                    </a:ext>
                  </a:extLst>
                </a:gridCol>
                <a:gridCol w="1290394">
                  <a:extLst>
                    <a:ext uri="{9D8B030D-6E8A-4147-A177-3AD203B41FA5}">
                      <a16:colId xmlns:a16="http://schemas.microsoft.com/office/drawing/2014/main" val="2378959834"/>
                    </a:ext>
                  </a:extLst>
                </a:gridCol>
              </a:tblGrid>
              <a:tr h="429382">
                <a:tc>
                  <a:txBody>
                    <a:bodyPr/>
                    <a:lstStyle/>
                    <a:p>
                      <a:pPr algn="ctr"/>
                      <a:r>
                        <a:rPr lang="en-US" sz="1400" dirty="0"/>
                        <a:t>Customer</a:t>
                      </a:r>
                      <a:endParaRPr lang="en-US" dirty="0"/>
                    </a:p>
                  </a:txBody>
                  <a:tcPr/>
                </a:tc>
                <a:tc>
                  <a:txBody>
                    <a:bodyPr/>
                    <a:lstStyle/>
                    <a:p>
                      <a:pPr algn="ctr"/>
                      <a:r>
                        <a:rPr lang="en-US" sz="1400" dirty="0"/>
                        <a:t>End Customer</a:t>
                      </a:r>
                    </a:p>
                  </a:txBody>
                  <a:tcPr/>
                </a:tc>
                <a:tc>
                  <a:txBody>
                    <a:bodyPr/>
                    <a:lstStyle/>
                    <a:p>
                      <a:pPr algn="ctr"/>
                      <a:r>
                        <a:rPr lang="en-US" sz="1400" dirty="0"/>
                        <a:t>Product</a:t>
                      </a:r>
                    </a:p>
                  </a:txBody>
                  <a:tcPr/>
                </a:tc>
                <a:tc>
                  <a:txBody>
                    <a:bodyPr/>
                    <a:lstStyle/>
                    <a:p>
                      <a:pPr algn="ctr"/>
                      <a:r>
                        <a:rPr lang="en-US" sz="1400" dirty="0"/>
                        <a:t>Year</a:t>
                      </a:r>
                      <a:endParaRPr lang="en-US" dirty="0"/>
                    </a:p>
                  </a:txBody>
                  <a:tcPr/>
                </a:tc>
                <a:tc>
                  <a:txBody>
                    <a:bodyPr/>
                    <a:lstStyle/>
                    <a:p>
                      <a:pPr algn="ctr"/>
                      <a:r>
                        <a:rPr lang="en-US" sz="1400" dirty="0"/>
                        <a:t>Detailed engineering</a:t>
                      </a:r>
                    </a:p>
                  </a:txBody>
                  <a:tcPr/>
                </a:tc>
                <a:tc>
                  <a:txBody>
                    <a:bodyPr/>
                    <a:lstStyle/>
                    <a:p>
                      <a:pPr algn="ctr"/>
                      <a:r>
                        <a:rPr lang="en-US" sz="1400" dirty="0"/>
                        <a:t>Manufacturing</a:t>
                      </a:r>
                    </a:p>
                  </a:txBody>
                  <a:tcPr/>
                </a:tc>
                <a:tc>
                  <a:txBody>
                    <a:bodyPr/>
                    <a:lstStyle/>
                    <a:p>
                      <a:pPr algn="ctr"/>
                      <a:r>
                        <a:rPr lang="en-US" sz="1400" dirty="0"/>
                        <a:t>No of Equipment's supplied</a:t>
                      </a:r>
                    </a:p>
                  </a:txBody>
                  <a:tcPr/>
                </a:tc>
                <a:tc>
                  <a:txBody>
                    <a:bodyPr/>
                    <a:lstStyle/>
                    <a:p>
                      <a:pPr algn="ctr"/>
                      <a:r>
                        <a:rPr lang="en-US" sz="1400" dirty="0"/>
                        <a:t>MOC</a:t>
                      </a:r>
                    </a:p>
                  </a:txBody>
                  <a:tcPr/>
                </a:tc>
                <a:tc>
                  <a:txBody>
                    <a:bodyPr/>
                    <a:lstStyle/>
                    <a:p>
                      <a:pPr algn="ctr"/>
                      <a:r>
                        <a:rPr lang="en-US" sz="1400" dirty="0"/>
                        <a:t>Total Project weight in Tons</a:t>
                      </a:r>
                    </a:p>
                  </a:txBody>
                  <a:tcPr/>
                </a:tc>
                <a:extLst>
                  <a:ext uri="{0D108BD9-81ED-4DB2-BD59-A6C34878D82A}">
                    <a16:rowId xmlns:a16="http://schemas.microsoft.com/office/drawing/2014/main" val="1876313209"/>
                  </a:ext>
                </a:extLst>
              </a:tr>
              <a:tr h="429382">
                <a:tc>
                  <a:txBody>
                    <a:bodyPr/>
                    <a:lstStyle/>
                    <a:p>
                      <a:r>
                        <a:rPr lang="en-US" dirty="0"/>
                        <a:t>Alfa Laval</a:t>
                      </a:r>
                    </a:p>
                  </a:txBody>
                  <a:tcPr/>
                </a:tc>
                <a:tc>
                  <a:txBody>
                    <a:bodyPr/>
                    <a:lstStyle/>
                    <a:p>
                      <a:r>
                        <a:rPr lang="en-US" dirty="0"/>
                        <a:t>Vedanta Aluminium</a:t>
                      </a:r>
                    </a:p>
                  </a:txBody>
                  <a:tcPr/>
                </a:tc>
                <a:tc>
                  <a:txBody>
                    <a:bodyPr/>
                    <a:lstStyle/>
                    <a:p>
                      <a:r>
                        <a:rPr lang="en-US" dirty="0"/>
                        <a:t>Calandria</a:t>
                      </a:r>
                    </a:p>
                  </a:txBody>
                  <a:tcPr/>
                </a:tc>
                <a:tc>
                  <a:txBody>
                    <a:bodyPr/>
                    <a:lstStyle/>
                    <a:p>
                      <a:r>
                        <a:rPr lang="en-US" dirty="0"/>
                        <a:t>2010 - 2011</a:t>
                      </a:r>
                    </a:p>
                  </a:txBody>
                  <a:tcPr/>
                </a:tc>
                <a:tc>
                  <a:txBody>
                    <a:bodyPr/>
                    <a:lstStyle/>
                    <a:p>
                      <a:r>
                        <a:rPr lang="en-US" dirty="0"/>
                        <a:t>No</a:t>
                      </a:r>
                    </a:p>
                  </a:txBody>
                  <a:tcPr/>
                </a:tc>
                <a:tc>
                  <a:txBody>
                    <a:bodyPr/>
                    <a:lstStyle/>
                    <a:p>
                      <a:r>
                        <a:rPr lang="en-US" dirty="0"/>
                        <a:t>Yes</a:t>
                      </a:r>
                    </a:p>
                  </a:txBody>
                  <a:tcPr/>
                </a:tc>
                <a:tc>
                  <a:txBody>
                    <a:bodyPr/>
                    <a:lstStyle/>
                    <a:p>
                      <a:r>
                        <a:rPr lang="en-US" dirty="0"/>
                        <a:t>10</a:t>
                      </a:r>
                    </a:p>
                  </a:txBody>
                  <a:tcPr/>
                </a:tc>
                <a:tc>
                  <a:txBody>
                    <a:bodyPr/>
                    <a:lstStyle/>
                    <a:p>
                      <a:r>
                        <a:rPr lang="en-US" dirty="0"/>
                        <a:t>SS304/SA516 Gr70</a:t>
                      </a:r>
                    </a:p>
                  </a:txBody>
                  <a:tcPr/>
                </a:tc>
                <a:tc>
                  <a:txBody>
                    <a:bodyPr/>
                    <a:lstStyle/>
                    <a:p>
                      <a:r>
                        <a:rPr lang="en-US" dirty="0"/>
                        <a:t>1300</a:t>
                      </a:r>
                    </a:p>
                  </a:txBody>
                  <a:tcPr/>
                </a:tc>
                <a:extLst>
                  <a:ext uri="{0D108BD9-81ED-4DB2-BD59-A6C34878D82A}">
                    <a16:rowId xmlns:a16="http://schemas.microsoft.com/office/drawing/2014/main" val="2619794886"/>
                  </a:ext>
                </a:extLst>
              </a:tr>
            </a:tbl>
          </a:graphicData>
        </a:graphic>
      </p:graphicFrame>
    </p:spTree>
    <p:extLst>
      <p:ext uri="{BB962C8B-B14F-4D97-AF65-F5344CB8AC3E}">
        <p14:creationId xmlns:p14="http://schemas.microsoft.com/office/powerpoint/2010/main" val="240790856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29576"/>
            <a:ext cx="12192000" cy="6828424"/>
          </a:xfrm>
          <a:prstGeom prst="rect">
            <a:avLst/>
          </a:prstGeom>
        </p:spPr>
      </p:pic>
      <p:sp>
        <p:nvSpPr>
          <p:cNvPr id="19" name="Rectangle 18">
            <a:hlinkClick r:id="" action="ppaction://hlinkshowjump?jump=endshow"/>
            <a:hlinkHover r:id="rId4" action="ppaction://hlinksldjump"/>
            <a:extLst>
              <a:ext uri="{FF2B5EF4-FFF2-40B4-BE49-F238E27FC236}">
                <a16:creationId xmlns:a16="http://schemas.microsoft.com/office/drawing/2014/main" id="{06365000-A3D0-844F-BE8D-E86F280921F4}"/>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7" name="Rectangle 16">
            <a:extLst>
              <a:ext uri="{FF2B5EF4-FFF2-40B4-BE49-F238E27FC236}">
                <a16:creationId xmlns:a16="http://schemas.microsoft.com/office/drawing/2014/main" id="{95AF5186-2C11-3645-A87D-8B2D03BA6582}"/>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18" name="Rectangle 17">
            <a:hlinkClick r:id="rId5" action="ppaction://hlinksldjump"/>
            <a:extLst>
              <a:ext uri="{FF2B5EF4-FFF2-40B4-BE49-F238E27FC236}">
                <a16:creationId xmlns:a16="http://schemas.microsoft.com/office/drawing/2014/main" id="{AA933621-026D-A349-BEFA-EFA3371A6697}"/>
              </a:ext>
            </a:extLst>
          </p:cNvPr>
          <p:cNvSpPr/>
          <p:nvPr/>
        </p:nvSpPr>
        <p:spPr>
          <a:xfrm>
            <a:off x="53108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20" name="Rectangle 19">
            <a:hlinkHover r:id="rId4" action="ppaction://hlinksldjump"/>
            <a:extLst>
              <a:ext uri="{FF2B5EF4-FFF2-40B4-BE49-F238E27FC236}">
                <a16:creationId xmlns:a16="http://schemas.microsoft.com/office/drawing/2014/main" id="{28B4F446-540A-4C4C-B968-42642F3FB0ED}"/>
              </a:ext>
            </a:extLst>
          </p:cNvPr>
          <p:cNvSpPr/>
          <p:nvPr/>
        </p:nvSpPr>
        <p:spPr>
          <a:xfrm>
            <a:off x="277644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21" name="Rectangle 20">
            <a:hlinkHover r:id="rId6" action="ppaction://hlinksldjump"/>
            <a:extLst>
              <a:ext uri="{FF2B5EF4-FFF2-40B4-BE49-F238E27FC236}">
                <a16:creationId xmlns:a16="http://schemas.microsoft.com/office/drawing/2014/main" id="{E4F0F66E-E489-6C47-A4D2-4CA9892076F0}"/>
              </a:ext>
            </a:extLst>
          </p:cNvPr>
          <p:cNvSpPr/>
          <p:nvPr/>
        </p:nvSpPr>
        <p:spPr>
          <a:xfrm>
            <a:off x="502180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Facility</a:t>
            </a:r>
            <a:endParaRPr lang="en-GB" sz="2000" dirty="0">
              <a:solidFill>
                <a:schemeClr val="bg2"/>
              </a:solidFill>
              <a:latin typeface="Segoe UI Light" panose="020B0502040204020203" pitchFamily="34" charset="0"/>
            </a:endParaRPr>
          </a:p>
        </p:txBody>
      </p:sp>
      <p:sp>
        <p:nvSpPr>
          <p:cNvPr id="22" name="Rectangle 21">
            <a:hlinkClick r:id="rId7" action="ppaction://hlinksldjump"/>
            <a:extLst>
              <a:ext uri="{FF2B5EF4-FFF2-40B4-BE49-F238E27FC236}">
                <a16:creationId xmlns:a16="http://schemas.microsoft.com/office/drawing/2014/main" id="{1CC4BEAC-D99B-8B4F-9A95-6D2FF11EAC93}"/>
              </a:ext>
            </a:extLst>
          </p:cNvPr>
          <p:cNvSpPr/>
          <p:nvPr/>
        </p:nvSpPr>
        <p:spPr>
          <a:xfrm>
            <a:off x="951252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3" name="Rectangle 22">
            <a:extLst>
              <a:ext uri="{FF2B5EF4-FFF2-40B4-BE49-F238E27FC236}">
                <a16:creationId xmlns:a16="http://schemas.microsoft.com/office/drawing/2014/main" id="{CB130D11-FF7E-CE44-B37D-A3086CF15869}"/>
              </a:ext>
            </a:extLst>
          </p:cNvPr>
          <p:cNvSpPr/>
          <p:nvPr/>
        </p:nvSpPr>
        <p:spPr>
          <a:xfrm>
            <a:off x="7267162"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Portfolio</a:t>
            </a:r>
            <a:endParaRPr lang="en-GB" sz="2000" dirty="0">
              <a:solidFill>
                <a:schemeClr val="bg1"/>
              </a:solidFill>
              <a:latin typeface="Segoe UI Light" panose="020B0502040204020203" pitchFamily="34" charset="0"/>
            </a:endParaRPr>
          </a:p>
        </p:txBody>
      </p:sp>
      <p:sp>
        <p:nvSpPr>
          <p:cNvPr id="14" name="Rectangle 13"/>
          <p:cNvSpPr/>
          <p:nvPr/>
        </p:nvSpPr>
        <p:spPr>
          <a:xfrm>
            <a:off x="7267162" y="927105"/>
            <a:ext cx="2148396" cy="69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pic>
        <p:nvPicPr>
          <p:cNvPr id="4" name="Picture 3">
            <a:extLst>
              <a:ext uri="{FF2B5EF4-FFF2-40B4-BE49-F238E27FC236}">
                <a16:creationId xmlns:a16="http://schemas.microsoft.com/office/drawing/2014/main" id="{2385829C-713C-F743-990B-D4CF56F09FA2}"/>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051417" y="1050005"/>
            <a:ext cx="8089166" cy="3809282"/>
          </a:xfrm>
          <a:prstGeom prst="rect">
            <a:avLst/>
          </a:prstGeom>
        </p:spPr>
      </p:pic>
      <p:graphicFrame>
        <p:nvGraphicFramePr>
          <p:cNvPr id="15" name="Table 14">
            <a:extLst>
              <a:ext uri="{FF2B5EF4-FFF2-40B4-BE49-F238E27FC236}">
                <a16:creationId xmlns:a16="http://schemas.microsoft.com/office/drawing/2014/main" id="{873750DB-0464-9047-A531-55539E7F7243}"/>
              </a:ext>
            </a:extLst>
          </p:cNvPr>
          <p:cNvGraphicFramePr>
            <a:graphicFrameLocks noGrp="1"/>
          </p:cNvGraphicFramePr>
          <p:nvPr>
            <p:extLst>
              <p:ext uri="{D42A27DB-BD31-4B8C-83A1-F6EECF244321}">
                <p14:modId xmlns:p14="http://schemas.microsoft.com/office/powerpoint/2010/main" val="2713002250"/>
              </p:ext>
            </p:extLst>
          </p:nvPr>
        </p:nvGraphicFramePr>
        <p:xfrm>
          <a:off x="289228" y="4997494"/>
          <a:ext cx="11613543" cy="1371600"/>
        </p:xfrm>
        <a:graphic>
          <a:graphicData uri="http://schemas.openxmlformats.org/drawingml/2006/table">
            <a:tbl>
              <a:tblPr firstRow="1" bandRow="1">
                <a:tableStyleId>{5C22544A-7EE6-4342-B048-85BDC9FD1C3A}</a:tableStyleId>
              </a:tblPr>
              <a:tblGrid>
                <a:gridCol w="1195912">
                  <a:extLst>
                    <a:ext uri="{9D8B030D-6E8A-4147-A177-3AD203B41FA5}">
                      <a16:colId xmlns:a16="http://schemas.microsoft.com/office/drawing/2014/main" val="65646000"/>
                    </a:ext>
                  </a:extLst>
                </a:gridCol>
                <a:gridCol w="2118031">
                  <a:extLst>
                    <a:ext uri="{9D8B030D-6E8A-4147-A177-3AD203B41FA5}">
                      <a16:colId xmlns:a16="http://schemas.microsoft.com/office/drawing/2014/main" val="3130018320"/>
                    </a:ext>
                  </a:extLst>
                </a:gridCol>
                <a:gridCol w="1491343">
                  <a:extLst>
                    <a:ext uri="{9D8B030D-6E8A-4147-A177-3AD203B41FA5}">
                      <a16:colId xmlns:a16="http://schemas.microsoft.com/office/drawing/2014/main" val="808202681"/>
                    </a:ext>
                  </a:extLst>
                </a:gridCol>
                <a:gridCol w="772886">
                  <a:extLst>
                    <a:ext uri="{9D8B030D-6E8A-4147-A177-3AD203B41FA5}">
                      <a16:colId xmlns:a16="http://schemas.microsoft.com/office/drawing/2014/main" val="2496946561"/>
                    </a:ext>
                  </a:extLst>
                </a:gridCol>
                <a:gridCol w="1060597">
                  <a:extLst>
                    <a:ext uri="{9D8B030D-6E8A-4147-A177-3AD203B41FA5}">
                      <a16:colId xmlns:a16="http://schemas.microsoft.com/office/drawing/2014/main" val="4009481587"/>
                    </a:ext>
                  </a:extLst>
                </a:gridCol>
                <a:gridCol w="1432232">
                  <a:extLst>
                    <a:ext uri="{9D8B030D-6E8A-4147-A177-3AD203B41FA5}">
                      <a16:colId xmlns:a16="http://schemas.microsoft.com/office/drawing/2014/main" val="1106373355"/>
                    </a:ext>
                  </a:extLst>
                </a:gridCol>
                <a:gridCol w="1158568">
                  <a:extLst>
                    <a:ext uri="{9D8B030D-6E8A-4147-A177-3AD203B41FA5}">
                      <a16:colId xmlns:a16="http://schemas.microsoft.com/office/drawing/2014/main" val="1672286949"/>
                    </a:ext>
                  </a:extLst>
                </a:gridCol>
                <a:gridCol w="1093580">
                  <a:extLst>
                    <a:ext uri="{9D8B030D-6E8A-4147-A177-3AD203B41FA5}">
                      <a16:colId xmlns:a16="http://schemas.microsoft.com/office/drawing/2014/main" val="2896376936"/>
                    </a:ext>
                  </a:extLst>
                </a:gridCol>
                <a:gridCol w="1290394">
                  <a:extLst>
                    <a:ext uri="{9D8B030D-6E8A-4147-A177-3AD203B41FA5}">
                      <a16:colId xmlns:a16="http://schemas.microsoft.com/office/drawing/2014/main" val="2378959834"/>
                    </a:ext>
                  </a:extLst>
                </a:gridCol>
              </a:tblGrid>
              <a:tr h="429382">
                <a:tc>
                  <a:txBody>
                    <a:bodyPr/>
                    <a:lstStyle/>
                    <a:p>
                      <a:pPr algn="ctr"/>
                      <a:r>
                        <a:rPr lang="en-US" sz="1400" dirty="0"/>
                        <a:t>Customer</a:t>
                      </a:r>
                      <a:endParaRPr lang="en-US" dirty="0"/>
                    </a:p>
                  </a:txBody>
                  <a:tcPr/>
                </a:tc>
                <a:tc>
                  <a:txBody>
                    <a:bodyPr/>
                    <a:lstStyle/>
                    <a:p>
                      <a:pPr algn="ctr"/>
                      <a:r>
                        <a:rPr lang="en-US" sz="1400" dirty="0"/>
                        <a:t>End Customer</a:t>
                      </a:r>
                    </a:p>
                  </a:txBody>
                  <a:tcPr/>
                </a:tc>
                <a:tc>
                  <a:txBody>
                    <a:bodyPr/>
                    <a:lstStyle/>
                    <a:p>
                      <a:pPr algn="ctr"/>
                      <a:r>
                        <a:rPr lang="en-US" sz="1400" dirty="0"/>
                        <a:t>Product</a:t>
                      </a:r>
                    </a:p>
                  </a:txBody>
                  <a:tcPr/>
                </a:tc>
                <a:tc>
                  <a:txBody>
                    <a:bodyPr/>
                    <a:lstStyle/>
                    <a:p>
                      <a:pPr algn="ctr"/>
                      <a:r>
                        <a:rPr lang="en-US" sz="1400" dirty="0"/>
                        <a:t>Year</a:t>
                      </a:r>
                      <a:endParaRPr lang="en-US" dirty="0"/>
                    </a:p>
                  </a:txBody>
                  <a:tcPr/>
                </a:tc>
                <a:tc>
                  <a:txBody>
                    <a:bodyPr/>
                    <a:lstStyle/>
                    <a:p>
                      <a:pPr algn="ctr"/>
                      <a:r>
                        <a:rPr lang="en-US" sz="1400" dirty="0"/>
                        <a:t>Detailed engineering</a:t>
                      </a:r>
                    </a:p>
                  </a:txBody>
                  <a:tcPr/>
                </a:tc>
                <a:tc>
                  <a:txBody>
                    <a:bodyPr/>
                    <a:lstStyle/>
                    <a:p>
                      <a:pPr algn="ctr"/>
                      <a:r>
                        <a:rPr lang="en-US" sz="1400" dirty="0"/>
                        <a:t>Manufacturing</a:t>
                      </a:r>
                    </a:p>
                  </a:txBody>
                  <a:tcPr/>
                </a:tc>
                <a:tc>
                  <a:txBody>
                    <a:bodyPr/>
                    <a:lstStyle/>
                    <a:p>
                      <a:pPr algn="ctr"/>
                      <a:r>
                        <a:rPr lang="en-US" sz="1400" dirty="0"/>
                        <a:t>No of Equipment's supplied</a:t>
                      </a:r>
                    </a:p>
                  </a:txBody>
                  <a:tcPr/>
                </a:tc>
                <a:tc>
                  <a:txBody>
                    <a:bodyPr/>
                    <a:lstStyle/>
                    <a:p>
                      <a:pPr algn="ctr"/>
                      <a:r>
                        <a:rPr lang="en-US" sz="1400" dirty="0"/>
                        <a:t>MOC</a:t>
                      </a:r>
                    </a:p>
                  </a:txBody>
                  <a:tcPr/>
                </a:tc>
                <a:tc>
                  <a:txBody>
                    <a:bodyPr/>
                    <a:lstStyle/>
                    <a:p>
                      <a:pPr algn="ctr"/>
                      <a:r>
                        <a:rPr lang="en-US" sz="1400" dirty="0"/>
                        <a:t>Total Project weight in Tons</a:t>
                      </a:r>
                    </a:p>
                  </a:txBody>
                  <a:tcPr/>
                </a:tc>
                <a:extLst>
                  <a:ext uri="{0D108BD9-81ED-4DB2-BD59-A6C34878D82A}">
                    <a16:rowId xmlns:a16="http://schemas.microsoft.com/office/drawing/2014/main" val="1876313209"/>
                  </a:ext>
                </a:extLst>
              </a:tr>
              <a:tr h="429382">
                <a:tc>
                  <a:txBody>
                    <a:bodyPr/>
                    <a:lstStyle/>
                    <a:p>
                      <a:r>
                        <a:rPr lang="en-US" dirty="0"/>
                        <a:t>Alfa Laval</a:t>
                      </a:r>
                    </a:p>
                  </a:txBody>
                  <a:tcPr/>
                </a:tc>
                <a:tc>
                  <a:txBody>
                    <a:bodyPr/>
                    <a:lstStyle/>
                    <a:p>
                      <a:r>
                        <a:rPr lang="en-US" dirty="0"/>
                        <a:t>Saba Chemicals Malaysia </a:t>
                      </a:r>
                    </a:p>
                  </a:txBody>
                  <a:tcPr/>
                </a:tc>
                <a:tc>
                  <a:txBody>
                    <a:bodyPr/>
                    <a:lstStyle/>
                    <a:p>
                      <a:r>
                        <a:rPr lang="en-US" dirty="0"/>
                        <a:t>Calandria</a:t>
                      </a:r>
                    </a:p>
                  </a:txBody>
                  <a:tcPr/>
                </a:tc>
                <a:tc>
                  <a:txBody>
                    <a:bodyPr/>
                    <a:lstStyle/>
                    <a:p>
                      <a:r>
                        <a:rPr lang="en-US" dirty="0"/>
                        <a:t>2011 - 2012</a:t>
                      </a:r>
                    </a:p>
                  </a:txBody>
                  <a:tcPr/>
                </a:tc>
                <a:tc>
                  <a:txBody>
                    <a:bodyPr/>
                    <a:lstStyle/>
                    <a:p>
                      <a:r>
                        <a:rPr lang="en-US" dirty="0"/>
                        <a:t>No</a:t>
                      </a:r>
                    </a:p>
                  </a:txBody>
                  <a:tcPr/>
                </a:tc>
                <a:tc>
                  <a:txBody>
                    <a:bodyPr/>
                    <a:lstStyle/>
                    <a:p>
                      <a:r>
                        <a:rPr lang="en-US" dirty="0"/>
                        <a:t>Yes</a:t>
                      </a:r>
                    </a:p>
                  </a:txBody>
                  <a:tcPr/>
                </a:tc>
                <a:tc>
                  <a:txBody>
                    <a:bodyPr/>
                    <a:lstStyle/>
                    <a:p>
                      <a:r>
                        <a:rPr lang="en-US" dirty="0"/>
                        <a:t>4</a:t>
                      </a:r>
                    </a:p>
                  </a:txBody>
                  <a:tcPr/>
                </a:tc>
                <a:tc>
                  <a:txBody>
                    <a:bodyPr/>
                    <a:lstStyle/>
                    <a:p>
                      <a:r>
                        <a:rPr lang="en-US" dirty="0"/>
                        <a:t>SS304/SA516 Gr70</a:t>
                      </a:r>
                    </a:p>
                  </a:txBody>
                  <a:tcPr/>
                </a:tc>
                <a:tc>
                  <a:txBody>
                    <a:bodyPr/>
                    <a:lstStyle/>
                    <a:p>
                      <a:r>
                        <a:rPr lang="en-US" dirty="0"/>
                        <a:t>240</a:t>
                      </a:r>
                    </a:p>
                  </a:txBody>
                  <a:tcPr/>
                </a:tc>
                <a:extLst>
                  <a:ext uri="{0D108BD9-81ED-4DB2-BD59-A6C34878D82A}">
                    <a16:rowId xmlns:a16="http://schemas.microsoft.com/office/drawing/2014/main" val="2619794886"/>
                  </a:ext>
                </a:extLst>
              </a:tr>
            </a:tbl>
          </a:graphicData>
        </a:graphic>
      </p:graphicFrame>
    </p:spTree>
    <p:extLst>
      <p:ext uri="{BB962C8B-B14F-4D97-AF65-F5344CB8AC3E}">
        <p14:creationId xmlns:p14="http://schemas.microsoft.com/office/powerpoint/2010/main" val="121075487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29576"/>
            <a:ext cx="12192000" cy="6828424"/>
          </a:xfrm>
          <a:prstGeom prst="rect">
            <a:avLst/>
          </a:prstGeom>
        </p:spPr>
      </p:pic>
      <p:sp>
        <p:nvSpPr>
          <p:cNvPr id="19" name="Rectangle 18">
            <a:hlinkClick r:id="" action="ppaction://hlinkshowjump?jump=endshow"/>
            <a:hlinkHover r:id="rId4" action="ppaction://hlinksldjump"/>
            <a:extLst>
              <a:ext uri="{FF2B5EF4-FFF2-40B4-BE49-F238E27FC236}">
                <a16:creationId xmlns:a16="http://schemas.microsoft.com/office/drawing/2014/main" id="{06365000-A3D0-844F-BE8D-E86F280921F4}"/>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7" name="Rectangle 16">
            <a:extLst>
              <a:ext uri="{FF2B5EF4-FFF2-40B4-BE49-F238E27FC236}">
                <a16:creationId xmlns:a16="http://schemas.microsoft.com/office/drawing/2014/main" id="{95AF5186-2C11-3645-A87D-8B2D03BA6582}"/>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18" name="Rectangle 17">
            <a:hlinkClick r:id="rId5" action="ppaction://hlinksldjump"/>
            <a:extLst>
              <a:ext uri="{FF2B5EF4-FFF2-40B4-BE49-F238E27FC236}">
                <a16:creationId xmlns:a16="http://schemas.microsoft.com/office/drawing/2014/main" id="{AA933621-026D-A349-BEFA-EFA3371A6697}"/>
              </a:ext>
            </a:extLst>
          </p:cNvPr>
          <p:cNvSpPr/>
          <p:nvPr/>
        </p:nvSpPr>
        <p:spPr>
          <a:xfrm>
            <a:off x="53108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20" name="Rectangle 19">
            <a:hlinkHover r:id="rId4" action="ppaction://hlinksldjump"/>
            <a:extLst>
              <a:ext uri="{FF2B5EF4-FFF2-40B4-BE49-F238E27FC236}">
                <a16:creationId xmlns:a16="http://schemas.microsoft.com/office/drawing/2014/main" id="{28B4F446-540A-4C4C-B968-42642F3FB0ED}"/>
              </a:ext>
            </a:extLst>
          </p:cNvPr>
          <p:cNvSpPr/>
          <p:nvPr/>
        </p:nvSpPr>
        <p:spPr>
          <a:xfrm>
            <a:off x="277644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21" name="Rectangle 20">
            <a:hlinkHover r:id="rId6" action="ppaction://hlinksldjump"/>
            <a:extLst>
              <a:ext uri="{FF2B5EF4-FFF2-40B4-BE49-F238E27FC236}">
                <a16:creationId xmlns:a16="http://schemas.microsoft.com/office/drawing/2014/main" id="{E4F0F66E-E489-6C47-A4D2-4CA9892076F0}"/>
              </a:ext>
            </a:extLst>
          </p:cNvPr>
          <p:cNvSpPr/>
          <p:nvPr/>
        </p:nvSpPr>
        <p:spPr>
          <a:xfrm>
            <a:off x="502180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Facility</a:t>
            </a:r>
            <a:endParaRPr lang="en-GB" sz="2000" dirty="0">
              <a:solidFill>
                <a:schemeClr val="bg2"/>
              </a:solidFill>
              <a:latin typeface="Segoe UI Light" panose="020B0502040204020203" pitchFamily="34" charset="0"/>
            </a:endParaRPr>
          </a:p>
        </p:txBody>
      </p:sp>
      <p:sp>
        <p:nvSpPr>
          <p:cNvPr id="22" name="Rectangle 21">
            <a:hlinkClick r:id="rId7" action="ppaction://hlinksldjump"/>
            <a:extLst>
              <a:ext uri="{FF2B5EF4-FFF2-40B4-BE49-F238E27FC236}">
                <a16:creationId xmlns:a16="http://schemas.microsoft.com/office/drawing/2014/main" id="{1CC4BEAC-D99B-8B4F-9A95-6D2FF11EAC93}"/>
              </a:ext>
            </a:extLst>
          </p:cNvPr>
          <p:cNvSpPr/>
          <p:nvPr/>
        </p:nvSpPr>
        <p:spPr>
          <a:xfrm>
            <a:off x="951252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3" name="Rectangle 22">
            <a:extLst>
              <a:ext uri="{FF2B5EF4-FFF2-40B4-BE49-F238E27FC236}">
                <a16:creationId xmlns:a16="http://schemas.microsoft.com/office/drawing/2014/main" id="{CB130D11-FF7E-CE44-B37D-A3086CF15869}"/>
              </a:ext>
            </a:extLst>
          </p:cNvPr>
          <p:cNvSpPr/>
          <p:nvPr/>
        </p:nvSpPr>
        <p:spPr>
          <a:xfrm>
            <a:off x="7267162"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Portfolio</a:t>
            </a:r>
            <a:endParaRPr lang="en-GB" sz="2000" dirty="0">
              <a:solidFill>
                <a:schemeClr val="bg1"/>
              </a:solidFill>
              <a:latin typeface="Segoe UI Light" panose="020B0502040204020203" pitchFamily="34" charset="0"/>
            </a:endParaRPr>
          </a:p>
        </p:txBody>
      </p:sp>
      <p:sp>
        <p:nvSpPr>
          <p:cNvPr id="14" name="Rectangle 13"/>
          <p:cNvSpPr/>
          <p:nvPr/>
        </p:nvSpPr>
        <p:spPr>
          <a:xfrm>
            <a:off x="7267162" y="927105"/>
            <a:ext cx="2148396" cy="69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pic>
        <p:nvPicPr>
          <p:cNvPr id="3" name="Picture 2">
            <a:extLst>
              <a:ext uri="{FF2B5EF4-FFF2-40B4-BE49-F238E27FC236}">
                <a16:creationId xmlns:a16="http://schemas.microsoft.com/office/drawing/2014/main" id="{C094257C-7F3E-BB46-BC2C-5B27C90C2A0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b="-576"/>
          <a:stretch/>
        </p:blipFill>
        <p:spPr>
          <a:xfrm>
            <a:off x="2252082" y="996350"/>
            <a:ext cx="7687833" cy="4339674"/>
          </a:xfrm>
          <a:prstGeom prst="rect">
            <a:avLst/>
          </a:prstGeom>
        </p:spPr>
      </p:pic>
      <p:graphicFrame>
        <p:nvGraphicFramePr>
          <p:cNvPr id="15" name="Table 14">
            <a:extLst>
              <a:ext uri="{FF2B5EF4-FFF2-40B4-BE49-F238E27FC236}">
                <a16:creationId xmlns:a16="http://schemas.microsoft.com/office/drawing/2014/main" id="{F5594D43-3FFB-0C47-B6A8-8ED065898C6A}"/>
              </a:ext>
            </a:extLst>
          </p:cNvPr>
          <p:cNvGraphicFramePr>
            <a:graphicFrameLocks noGrp="1"/>
          </p:cNvGraphicFramePr>
          <p:nvPr>
            <p:extLst>
              <p:ext uri="{D42A27DB-BD31-4B8C-83A1-F6EECF244321}">
                <p14:modId xmlns:p14="http://schemas.microsoft.com/office/powerpoint/2010/main" val="2307966918"/>
              </p:ext>
            </p:extLst>
          </p:nvPr>
        </p:nvGraphicFramePr>
        <p:xfrm>
          <a:off x="289226" y="5245095"/>
          <a:ext cx="11613543" cy="1371600"/>
        </p:xfrm>
        <a:graphic>
          <a:graphicData uri="http://schemas.openxmlformats.org/drawingml/2006/table">
            <a:tbl>
              <a:tblPr firstRow="1" bandRow="1">
                <a:tableStyleId>{5C22544A-7EE6-4342-B048-85BDC9FD1C3A}</a:tableStyleId>
              </a:tblPr>
              <a:tblGrid>
                <a:gridCol w="1195912">
                  <a:extLst>
                    <a:ext uri="{9D8B030D-6E8A-4147-A177-3AD203B41FA5}">
                      <a16:colId xmlns:a16="http://schemas.microsoft.com/office/drawing/2014/main" val="65646000"/>
                    </a:ext>
                  </a:extLst>
                </a:gridCol>
                <a:gridCol w="2118031">
                  <a:extLst>
                    <a:ext uri="{9D8B030D-6E8A-4147-A177-3AD203B41FA5}">
                      <a16:colId xmlns:a16="http://schemas.microsoft.com/office/drawing/2014/main" val="3130018320"/>
                    </a:ext>
                  </a:extLst>
                </a:gridCol>
                <a:gridCol w="1491343">
                  <a:extLst>
                    <a:ext uri="{9D8B030D-6E8A-4147-A177-3AD203B41FA5}">
                      <a16:colId xmlns:a16="http://schemas.microsoft.com/office/drawing/2014/main" val="808202681"/>
                    </a:ext>
                  </a:extLst>
                </a:gridCol>
                <a:gridCol w="838202">
                  <a:extLst>
                    <a:ext uri="{9D8B030D-6E8A-4147-A177-3AD203B41FA5}">
                      <a16:colId xmlns:a16="http://schemas.microsoft.com/office/drawing/2014/main" val="2496946561"/>
                    </a:ext>
                  </a:extLst>
                </a:gridCol>
                <a:gridCol w="995281">
                  <a:extLst>
                    <a:ext uri="{9D8B030D-6E8A-4147-A177-3AD203B41FA5}">
                      <a16:colId xmlns:a16="http://schemas.microsoft.com/office/drawing/2014/main" val="4009481587"/>
                    </a:ext>
                  </a:extLst>
                </a:gridCol>
                <a:gridCol w="1432232">
                  <a:extLst>
                    <a:ext uri="{9D8B030D-6E8A-4147-A177-3AD203B41FA5}">
                      <a16:colId xmlns:a16="http://schemas.microsoft.com/office/drawing/2014/main" val="1106373355"/>
                    </a:ext>
                  </a:extLst>
                </a:gridCol>
                <a:gridCol w="1158568">
                  <a:extLst>
                    <a:ext uri="{9D8B030D-6E8A-4147-A177-3AD203B41FA5}">
                      <a16:colId xmlns:a16="http://schemas.microsoft.com/office/drawing/2014/main" val="1672286949"/>
                    </a:ext>
                  </a:extLst>
                </a:gridCol>
                <a:gridCol w="1093580">
                  <a:extLst>
                    <a:ext uri="{9D8B030D-6E8A-4147-A177-3AD203B41FA5}">
                      <a16:colId xmlns:a16="http://schemas.microsoft.com/office/drawing/2014/main" val="2896376936"/>
                    </a:ext>
                  </a:extLst>
                </a:gridCol>
                <a:gridCol w="1290394">
                  <a:extLst>
                    <a:ext uri="{9D8B030D-6E8A-4147-A177-3AD203B41FA5}">
                      <a16:colId xmlns:a16="http://schemas.microsoft.com/office/drawing/2014/main" val="2378959834"/>
                    </a:ext>
                  </a:extLst>
                </a:gridCol>
              </a:tblGrid>
              <a:tr h="429382">
                <a:tc>
                  <a:txBody>
                    <a:bodyPr/>
                    <a:lstStyle/>
                    <a:p>
                      <a:pPr algn="ctr"/>
                      <a:r>
                        <a:rPr lang="en-US" sz="1400" dirty="0"/>
                        <a:t>Customer</a:t>
                      </a:r>
                      <a:endParaRPr lang="en-US" dirty="0"/>
                    </a:p>
                  </a:txBody>
                  <a:tcPr/>
                </a:tc>
                <a:tc>
                  <a:txBody>
                    <a:bodyPr/>
                    <a:lstStyle/>
                    <a:p>
                      <a:pPr algn="ctr"/>
                      <a:r>
                        <a:rPr lang="en-US" sz="1400" dirty="0"/>
                        <a:t>End Customer</a:t>
                      </a:r>
                    </a:p>
                  </a:txBody>
                  <a:tcPr/>
                </a:tc>
                <a:tc>
                  <a:txBody>
                    <a:bodyPr/>
                    <a:lstStyle/>
                    <a:p>
                      <a:pPr algn="ctr"/>
                      <a:r>
                        <a:rPr lang="en-US" sz="1400" dirty="0"/>
                        <a:t>Product</a:t>
                      </a:r>
                    </a:p>
                  </a:txBody>
                  <a:tcPr/>
                </a:tc>
                <a:tc>
                  <a:txBody>
                    <a:bodyPr/>
                    <a:lstStyle/>
                    <a:p>
                      <a:pPr algn="ctr"/>
                      <a:r>
                        <a:rPr lang="en-US" sz="1400" dirty="0"/>
                        <a:t>Year</a:t>
                      </a:r>
                      <a:endParaRPr lang="en-US" dirty="0"/>
                    </a:p>
                  </a:txBody>
                  <a:tcPr/>
                </a:tc>
                <a:tc>
                  <a:txBody>
                    <a:bodyPr/>
                    <a:lstStyle/>
                    <a:p>
                      <a:pPr algn="ctr"/>
                      <a:r>
                        <a:rPr lang="en-US" sz="1400" dirty="0"/>
                        <a:t>Detailed engineering</a:t>
                      </a:r>
                    </a:p>
                  </a:txBody>
                  <a:tcPr/>
                </a:tc>
                <a:tc>
                  <a:txBody>
                    <a:bodyPr/>
                    <a:lstStyle/>
                    <a:p>
                      <a:pPr algn="ctr"/>
                      <a:r>
                        <a:rPr lang="en-US" sz="1400" dirty="0"/>
                        <a:t>Manufacturing</a:t>
                      </a:r>
                    </a:p>
                  </a:txBody>
                  <a:tcPr/>
                </a:tc>
                <a:tc>
                  <a:txBody>
                    <a:bodyPr/>
                    <a:lstStyle/>
                    <a:p>
                      <a:pPr algn="ctr"/>
                      <a:r>
                        <a:rPr lang="en-US" sz="1400" dirty="0"/>
                        <a:t>No of Equipment's supplied</a:t>
                      </a:r>
                    </a:p>
                  </a:txBody>
                  <a:tcPr/>
                </a:tc>
                <a:tc>
                  <a:txBody>
                    <a:bodyPr/>
                    <a:lstStyle/>
                    <a:p>
                      <a:pPr algn="ctr"/>
                      <a:r>
                        <a:rPr lang="en-US" sz="1400" dirty="0"/>
                        <a:t>MOC</a:t>
                      </a:r>
                    </a:p>
                  </a:txBody>
                  <a:tcPr/>
                </a:tc>
                <a:tc>
                  <a:txBody>
                    <a:bodyPr/>
                    <a:lstStyle/>
                    <a:p>
                      <a:pPr algn="ctr"/>
                      <a:r>
                        <a:rPr lang="en-US" sz="1400" dirty="0"/>
                        <a:t>Total Project weight in Tons</a:t>
                      </a:r>
                    </a:p>
                  </a:txBody>
                  <a:tcPr/>
                </a:tc>
                <a:extLst>
                  <a:ext uri="{0D108BD9-81ED-4DB2-BD59-A6C34878D82A}">
                    <a16:rowId xmlns:a16="http://schemas.microsoft.com/office/drawing/2014/main" val="1876313209"/>
                  </a:ext>
                </a:extLst>
              </a:tr>
              <a:tr h="429382">
                <a:tc>
                  <a:txBody>
                    <a:bodyPr/>
                    <a:lstStyle/>
                    <a:p>
                      <a:r>
                        <a:rPr lang="en-US" dirty="0"/>
                        <a:t>Alfa Laval</a:t>
                      </a:r>
                    </a:p>
                  </a:txBody>
                  <a:tcPr/>
                </a:tc>
                <a:tc>
                  <a:txBody>
                    <a:bodyPr/>
                    <a:lstStyle/>
                    <a:p>
                      <a:r>
                        <a:rPr lang="en-US" dirty="0"/>
                        <a:t>CG Breweries Nepal</a:t>
                      </a:r>
                    </a:p>
                  </a:txBody>
                  <a:tcPr/>
                </a:tc>
                <a:tc>
                  <a:txBody>
                    <a:bodyPr/>
                    <a:lstStyle/>
                    <a:p>
                      <a:r>
                        <a:rPr lang="en-US" dirty="0" err="1"/>
                        <a:t>Unitank</a:t>
                      </a:r>
                      <a:endParaRPr lang="en-US" dirty="0"/>
                    </a:p>
                  </a:txBody>
                  <a:tcPr/>
                </a:tc>
                <a:tc>
                  <a:txBody>
                    <a:bodyPr/>
                    <a:lstStyle/>
                    <a:p>
                      <a:r>
                        <a:rPr lang="en-US" dirty="0"/>
                        <a:t>2017 - 2018</a:t>
                      </a:r>
                    </a:p>
                  </a:txBody>
                  <a:tcPr/>
                </a:tc>
                <a:tc>
                  <a:txBody>
                    <a:bodyPr/>
                    <a:lstStyle/>
                    <a:p>
                      <a:r>
                        <a:rPr lang="en-US" dirty="0"/>
                        <a:t>Yes</a:t>
                      </a:r>
                    </a:p>
                  </a:txBody>
                  <a:tcPr/>
                </a:tc>
                <a:tc>
                  <a:txBody>
                    <a:bodyPr/>
                    <a:lstStyle/>
                    <a:p>
                      <a:r>
                        <a:rPr lang="en-US" dirty="0"/>
                        <a:t>Yes</a:t>
                      </a:r>
                    </a:p>
                  </a:txBody>
                  <a:tcPr/>
                </a:tc>
                <a:tc>
                  <a:txBody>
                    <a:bodyPr/>
                    <a:lstStyle/>
                    <a:p>
                      <a:r>
                        <a:rPr lang="en-US" dirty="0"/>
                        <a:t>15</a:t>
                      </a:r>
                    </a:p>
                  </a:txBody>
                  <a:tcPr/>
                </a:tc>
                <a:tc>
                  <a:txBody>
                    <a:bodyPr/>
                    <a:lstStyle/>
                    <a:p>
                      <a:r>
                        <a:rPr lang="en-US" dirty="0"/>
                        <a:t>SS304/SS316</a:t>
                      </a:r>
                    </a:p>
                  </a:txBody>
                  <a:tcPr/>
                </a:tc>
                <a:tc>
                  <a:txBody>
                    <a:bodyPr/>
                    <a:lstStyle/>
                    <a:p>
                      <a:r>
                        <a:rPr lang="en-US" dirty="0"/>
                        <a:t>220</a:t>
                      </a:r>
                    </a:p>
                  </a:txBody>
                  <a:tcPr/>
                </a:tc>
                <a:extLst>
                  <a:ext uri="{0D108BD9-81ED-4DB2-BD59-A6C34878D82A}">
                    <a16:rowId xmlns:a16="http://schemas.microsoft.com/office/drawing/2014/main" val="2619794886"/>
                  </a:ext>
                </a:extLst>
              </a:tr>
            </a:tbl>
          </a:graphicData>
        </a:graphic>
      </p:graphicFrame>
    </p:spTree>
    <p:extLst>
      <p:ext uri="{BB962C8B-B14F-4D97-AF65-F5344CB8AC3E}">
        <p14:creationId xmlns:p14="http://schemas.microsoft.com/office/powerpoint/2010/main" val="105266551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hlinkClick r:id="" action="ppaction://hlinkshowjump?jump=firstslide"/>
            <a:extLst>
              <a:ext uri="{FF2B5EF4-FFF2-40B4-BE49-F238E27FC236}">
                <a16:creationId xmlns:a16="http://schemas.microsoft.com/office/drawing/2014/main" id="{6377684A-FEDF-5349-901F-5C8E99178D79}"/>
              </a:ext>
            </a:extLst>
          </p:cNvPr>
          <p:cNvPicPr>
            <a:picLocks noChangeAspect="1"/>
          </p:cNvPicPr>
          <p:nvPr/>
        </p:nvPicPr>
        <p:blipFill>
          <a:blip r:embed="rId2" cstate="email">
            <a:alphaModFix amt="81000"/>
            <a:extLst>
              <a:ext uri="{28A0092B-C50C-407E-A947-70E740481C1C}">
                <a14:useLocalDpi xmlns:a14="http://schemas.microsoft.com/office/drawing/2010/main"/>
              </a:ext>
            </a:extLst>
          </a:blip>
          <a:stretch>
            <a:fillRect/>
          </a:stretch>
        </p:blipFill>
        <p:spPr>
          <a:xfrm>
            <a:off x="1088" y="27038"/>
            <a:ext cx="12192000" cy="6858000"/>
          </a:xfrm>
          <a:prstGeom prst="rect">
            <a:avLst/>
          </a:prstGeom>
        </p:spPr>
      </p:pic>
      <p:grpSp>
        <p:nvGrpSpPr>
          <p:cNvPr id="23" name="Group 22">
            <a:extLst>
              <a:ext uri="{FF2B5EF4-FFF2-40B4-BE49-F238E27FC236}">
                <a16:creationId xmlns:a16="http://schemas.microsoft.com/office/drawing/2014/main" id="{378AF18E-6E0C-654E-88F2-E129916FCD73}"/>
              </a:ext>
            </a:extLst>
          </p:cNvPr>
          <p:cNvGrpSpPr/>
          <p:nvPr/>
        </p:nvGrpSpPr>
        <p:grpSpPr>
          <a:xfrm>
            <a:off x="548667" y="469626"/>
            <a:ext cx="11094666" cy="497149"/>
            <a:chOff x="35170" y="469626"/>
            <a:chExt cx="11094666" cy="497149"/>
          </a:xfrm>
        </p:grpSpPr>
        <p:sp>
          <p:nvSpPr>
            <p:cNvPr id="6" name="Rectangle 5">
              <a:hlinkClick r:id="rId3" action="ppaction://hlinksldjump"/>
            </p:cNvPr>
            <p:cNvSpPr/>
            <p:nvPr/>
          </p:nvSpPr>
          <p:spPr>
            <a:xfrm>
              <a:off x="35170"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cs typeface="Segoe UI Light" panose="020B0502040204020203" pitchFamily="34" charset="0"/>
                </a:rPr>
                <a:t>Home</a:t>
              </a: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10" name="Rectangle 9">
              <a:hlinkClick r:id="rId4" action="ppaction://hlinksldjump"/>
            </p:cNvPr>
            <p:cNvSpPr/>
            <p:nvPr/>
          </p:nvSpPr>
          <p:spPr>
            <a:xfrm>
              <a:off x="224536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About Us</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1" name="Rectangle 10">
              <a:hlinkClick r:id="rId5" action="ppaction://hlinksldjump"/>
            </p:cNvPr>
            <p:cNvSpPr/>
            <p:nvPr/>
          </p:nvSpPr>
          <p:spPr>
            <a:xfrm>
              <a:off x="449072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Facility</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2" name="Rectangle 11">
              <a:hlinkClick r:id="rId6" action="ppaction://hlinksldjump"/>
            </p:cNvPr>
            <p:cNvSpPr/>
            <p:nvPr/>
          </p:nvSpPr>
          <p:spPr>
            <a:xfrm>
              <a:off x="673608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Portfolio</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3" name="Rectangle 12">
              <a:hlinkClick r:id="rId7" action="ppaction://hlinksldjump"/>
            </p:cNvPr>
            <p:cNvSpPr/>
            <p:nvPr/>
          </p:nvSpPr>
          <p:spPr>
            <a:xfrm>
              <a:off x="898144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grpSp>
      <p:sp>
        <p:nvSpPr>
          <p:cNvPr id="14" name="Rectangle 13"/>
          <p:cNvSpPr/>
          <p:nvPr/>
        </p:nvSpPr>
        <p:spPr>
          <a:xfrm>
            <a:off x="543116" y="906834"/>
            <a:ext cx="2173116" cy="766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9300"/>
              </a:solidFill>
              <a:latin typeface="Segoe UI Light" panose="020B0502040204020203" pitchFamily="34" charset="0"/>
              <a:cs typeface="Segoe UI Light" panose="020B0502040204020203" pitchFamily="34" charset="0"/>
            </a:endParaRPr>
          </a:p>
        </p:txBody>
      </p:sp>
      <p:grpSp>
        <p:nvGrpSpPr>
          <p:cNvPr id="15" name="Group 14">
            <a:extLst>
              <a:ext uri="{FF2B5EF4-FFF2-40B4-BE49-F238E27FC236}">
                <a16:creationId xmlns:a16="http://schemas.microsoft.com/office/drawing/2014/main" id="{0C9AC998-C4F8-544C-B22F-301DAA9E761A}"/>
              </a:ext>
            </a:extLst>
          </p:cNvPr>
          <p:cNvGrpSpPr/>
          <p:nvPr/>
        </p:nvGrpSpPr>
        <p:grpSpPr>
          <a:xfrm>
            <a:off x="543116" y="2999548"/>
            <a:ext cx="10376930" cy="1451521"/>
            <a:chOff x="543116" y="1151995"/>
            <a:chExt cx="10376930" cy="1451521"/>
          </a:xfrm>
        </p:grpSpPr>
        <p:sp>
          <p:nvSpPr>
            <p:cNvPr id="17" name="Rectangle 16">
              <a:extLst>
                <a:ext uri="{FF2B5EF4-FFF2-40B4-BE49-F238E27FC236}">
                  <a16:creationId xmlns:a16="http://schemas.microsoft.com/office/drawing/2014/main" id="{D5269339-1B0D-154E-8C08-22D755960D56}"/>
                </a:ext>
              </a:extLst>
            </p:cNvPr>
            <p:cNvSpPr/>
            <p:nvPr/>
          </p:nvSpPr>
          <p:spPr>
            <a:xfrm>
              <a:off x="543116" y="1587853"/>
              <a:ext cx="10376930" cy="1015663"/>
            </a:xfrm>
            <a:prstGeom prst="rect">
              <a:avLst/>
            </a:prstGeom>
          </p:spPr>
          <p:txBody>
            <a:bodyPr wrap="square">
              <a:spAutoFit/>
            </a:bodyPr>
            <a:lstStyle/>
            <a:p>
              <a:r>
                <a:rPr lang="en-IN" sz="2000" b="1" dirty="0">
                  <a:solidFill>
                    <a:srgbClr val="FF9300"/>
                  </a:solidFill>
                  <a:latin typeface="Swis721 Th BT Thin" panose="020B0303020202020204" pitchFamily="34" charset="0"/>
                </a:rPr>
                <a:t>AEIPL is now a HAPPY FAMILY of 1000 PRODUCTIVE, COMMITTED &amp; ROLE MODEL Team Members, and is the benchmark for the whole engineering industry in India.</a:t>
              </a:r>
              <a:br>
                <a:rPr lang="en-IN" sz="2000" b="1" dirty="0">
                  <a:solidFill>
                    <a:srgbClr val="FF9300"/>
                  </a:solidFill>
                  <a:latin typeface="Swis721 Th BT Thin" panose="020B0303020202020204" pitchFamily="34" charset="0"/>
                </a:rPr>
              </a:br>
              <a:endParaRPr lang="en-US" sz="2000" b="1" dirty="0">
                <a:solidFill>
                  <a:srgbClr val="FF9300"/>
                </a:solidFill>
                <a:latin typeface="Swis721 Th BT Thin" panose="020B0303020202020204" pitchFamily="34" charset="0"/>
              </a:endParaRPr>
            </a:p>
          </p:txBody>
        </p:sp>
        <p:sp>
          <p:nvSpPr>
            <p:cNvPr id="18" name="Rectangle 17">
              <a:extLst>
                <a:ext uri="{FF2B5EF4-FFF2-40B4-BE49-F238E27FC236}">
                  <a16:creationId xmlns:a16="http://schemas.microsoft.com/office/drawing/2014/main" id="{A2EBE608-1F0C-FA4C-9180-B72438799A9D}"/>
                </a:ext>
              </a:extLst>
            </p:cNvPr>
            <p:cNvSpPr/>
            <p:nvPr/>
          </p:nvSpPr>
          <p:spPr>
            <a:xfrm>
              <a:off x="543116" y="1151995"/>
              <a:ext cx="2420856" cy="523220"/>
            </a:xfrm>
            <a:prstGeom prst="rect">
              <a:avLst/>
            </a:prstGeom>
            <a:effectLst>
              <a:outerShdw blurRad="50800" dist="50800" dir="5400000" algn="ctr" rotWithShape="0">
                <a:srgbClr val="000000"/>
              </a:outerShdw>
            </a:effectLst>
          </p:spPr>
          <p:txBody>
            <a:bodyPr wrap="none">
              <a:spAutoFit/>
            </a:bodyPr>
            <a:lstStyle/>
            <a:p>
              <a:r>
                <a:rPr lang="en-IN" sz="2800" b="1" dirty="0">
                  <a:solidFill>
                    <a:schemeClr val="bg1"/>
                  </a:solidFill>
                  <a:latin typeface="Roboto"/>
                </a:rPr>
                <a:t>VISION 2030:</a:t>
              </a:r>
              <a:endParaRPr lang="en-IN" sz="2800" b="1" i="0" dirty="0">
                <a:solidFill>
                  <a:schemeClr val="bg1"/>
                </a:solidFill>
                <a:effectLst/>
                <a:latin typeface="Roboto"/>
              </a:endParaRPr>
            </a:p>
          </p:txBody>
        </p:sp>
      </p:grpSp>
      <p:grpSp>
        <p:nvGrpSpPr>
          <p:cNvPr id="24" name="Group 23">
            <a:extLst>
              <a:ext uri="{FF2B5EF4-FFF2-40B4-BE49-F238E27FC236}">
                <a16:creationId xmlns:a16="http://schemas.microsoft.com/office/drawing/2014/main" id="{F6070B0D-6837-DB48-95BF-6DE0C8F400DE}"/>
              </a:ext>
            </a:extLst>
          </p:cNvPr>
          <p:cNvGrpSpPr/>
          <p:nvPr/>
        </p:nvGrpSpPr>
        <p:grpSpPr>
          <a:xfrm>
            <a:off x="543116" y="4612612"/>
            <a:ext cx="6192964" cy="1696330"/>
            <a:chOff x="543116" y="4612612"/>
            <a:chExt cx="6192964" cy="1696330"/>
          </a:xfrm>
        </p:grpSpPr>
        <p:sp>
          <p:nvSpPr>
            <p:cNvPr id="21" name="Rectangle 20">
              <a:extLst>
                <a:ext uri="{FF2B5EF4-FFF2-40B4-BE49-F238E27FC236}">
                  <a16:creationId xmlns:a16="http://schemas.microsoft.com/office/drawing/2014/main" id="{2C9AA940-8F63-CE43-A946-1F2501B5B348}"/>
                </a:ext>
              </a:extLst>
            </p:cNvPr>
            <p:cNvSpPr/>
            <p:nvPr/>
          </p:nvSpPr>
          <p:spPr>
            <a:xfrm>
              <a:off x="543116" y="4612612"/>
              <a:ext cx="2362570" cy="523220"/>
            </a:xfrm>
            <a:prstGeom prst="rect">
              <a:avLst/>
            </a:prstGeom>
            <a:effectLst>
              <a:outerShdw blurRad="50800" dist="50800" dir="5400000" algn="ctr" rotWithShape="0">
                <a:srgbClr val="000000"/>
              </a:outerShdw>
            </a:effectLst>
          </p:spPr>
          <p:txBody>
            <a:bodyPr wrap="none">
              <a:spAutoFit/>
            </a:bodyPr>
            <a:lstStyle/>
            <a:p>
              <a:r>
                <a:rPr lang="en-IN" sz="2800" b="1" dirty="0">
                  <a:solidFill>
                    <a:schemeClr val="bg1"/>
                  </a:solidFill>
                  <a:latin typeface="Roboto"/>
                </a:rPr>
                <a:t>Core Values:</a:t>
              </a:r>
            </a:p>
          </p:txBody>
        </p:sp>
        <p:sp>
          <p:nvSpPr>
            <p:cNvPr id="19" name="Rectangle 18">
              <a:extLst>
                <a:ext uri="{FF2B5EF4-FFF2-40B4-BE49-F238E27FC236}">
                  <a16:creationId xmlns:a16="http://schemas.microsoft.com/office/drawing/2014/main" id="{363AC5F2-192D-B54C-A3E0-0CD2D985A208}"/>
                </a:ext>
              </a:extLst>
            </p:cNvPr>
            <p:cNvSpPr/>
            <p:nvPr/>
          </p:nvSpPr>
          <p:spPr>
            <a:xfrm>
              <a:off x="640080" y="5108613"/>
              <a:ext cx="6096000" cy="1200329"/>
            </a:xfrm>
            <a:prstGeom prst="rect">
              <a:avLst/>
            </a:prstGeom>
          </p:spPr>
          <p:txBody>
            <a:bodyPr>
              <a:spAutoFit/>
            </a:bodyPr>
            <a:lstStyle/>
            <a:p>
              <a:pPr>
                <a:buFont typeface="Arial" panose="020B0604020202020204" pitchFamily="34" charset="0"/>
                <a:buChar char="•"/>
              </a:pPr>
              <a:r>
                <a:rPr lang="en-IN" b="1" dirty="0">
                  <a:solidFill>
                    <a:srgbClr val="FF9300"/>
                  </a:solidFill>
                  <a:latin typeface="Swis721 Th BT Thin" panose="020B0303020202020204" pitchFamily="34" charset="0"/>
                </a:rPr>
                <a:t> CONTINUOUS LEARNING</a:t>
              </a:r>
            </a:p>
            <a:p>
              <a:pPr>
                <a:buFont typeface="Arial" panose="020B0604020202020204" pitchFamily="34" charset="0"/>
                <a:buChar char="•"/>
              </a:pPr>
              <a:r>
                <a:rPr lang="en-IN" b="1" dirty="0">
                  <a:solidFill>
                    <a:srgbClr val="FF9300"/>
                  </a:solidFill>
                  <a:latin typeface="Swis721 Th BT Thin" panose="020B0303020202020204" pitchFamily="34" charset="0"/>
                </a:rPr>
                <a:t> CUSTOMER FOCUS</a:t>
              </a:r>
            </a:p>
            <a:p>
              <a:pPr>
                <a:buFont typeface="Arial" panose="020B0604020202020204" pitchFamily="34" charset="0"/>
                <a:buChar char="•"/>
              </a:pPr>
              <a:r>
                <a:rPr lang="en-IN" b="1" dirty="0">
                  <a:solidFill>
                    <a:srgbClr val="FF9300"/>
                  </a:solidFill>
                  <a:latin typeface="Swis721 Th BT Thin" panose="020B0303020202020204" pitchFamily="34" charset="0"/>
                </a:rPr>
                <a:t> CHALLENGING THE STATUS QUO</a:t>
              </a:r>
            </a:p>
            <a:p>
              <a:pPr>
                <a:buFont typeface="Arial" panose="020B0604020202020204" pitchFamily="34" charset="0"/>
                <a:buChar char="•"/>
              </a:pPr>
              <a:r>
                <a:rPr lang="en-IN" b="1" dirty="0">
                  <a:solidFill>
                    <a:srgbClr val="FF9300"/>
                  </a:solidFill>
                  <a:latin typeface="Swis721 Th BT Thin" panose="020B0303020202020204" pitchFamily="34" charset="0"/>
                </a:rPr>
                <a:t> THINKING BIG</a:t>
              </a:r>
              <a:endParaRPr lang="en-IN" b="1" i="0" dirty="0">
                <a:solidFill>
                  <a:srgbClr val="FF9300"/>
                </a:solidFill>
                <a:effectLst/>
                <a:latin typeface="Swis721 Th BT Thin" panose="020B0303020202020204" pitchFamily="34" charset="0"/>
              </a:endParaRPr>
            </a:p>
          </p:txBody>
        </p:sp>
      </p:grpSp>
      <p:sp>
        <p:nvSpPr>
          <p:cNvPr id="16" name="Rectangle 15">
            <a:hlinkClick r:id="" action="ppaction://hlinkshowjump?jump=endshow"/>
            <a:hlinkHover r:id="rId4" action="ppaction://hlinksldjump"/>
            <a:extLst>
              <a:ext uri="{FF2B5EF4-FFF2-40B4-BE49-F238E27FC236}">
                <a16:creationId xmlns:a16="http://schemas.microsoft.com/office/drawing/2014/main" id="{ED5ABE4C-D10B-C646-B459-8363B92087FE}"/>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grpSp>
        <p:nvGrpSpPr>
          <p:cNvPr id="22" name="Group 21">
            <a:extLst>
              <a:ext uri="{FF2B5EF4-FFF2-40B4-BE49-F238E27FC236}">
                <a16:creationId xmlns:a16="http://schemas.microsoft.com/office/drawing/2014/main" id="{013FD92D-9CD8-C24C-9E49-16C75672B2E9}"/>
              </a:ext>
            </a:extLst>
          </p:cNvPr>
          <p:cNvGrpSpPr/>
          <p:nvPr/>
        </p:nvGrpSpPr>
        <p:grpSpPr>
          <a:xfrm>
            <a:off x="543116" y="1249577"/>
            <a:ext cx="10101795" cy="1958587"/>
            <a:chOff x="512659" y="2616913"/>
            <a:chExt cx="10101795" cy="1799300"/>
          </a:xfrm>
        </p:grpSpPr>
        <p:sp>
          <p:nvSpPr>
            <p:cNvPr id="20" name="Rectangle 19">
              <a:extLst>
                <a:ext uri="{FF2B5EF4-FFF2-40B4-BE49-F238E27FC236}">
                  <a16:creationId xmlns:a16="http://schemas.microsoft.com/office/drawing/2014/main" id="{ECD9414B-2314-B840-B56E-9F5C0036525D}"/>
                </a:ext>
              </a:extLst>
            </p:cNvPr>
            <p:cNvSpPr/>
            <p:nvPr/>
          </p:nvSpPr>
          <p:spPr>
            <a:xfrm>
              <a:off x="512659" y="2616913"/>
              <a:ext cx="1580882" cy="523220"/>
            </a:xfrm>
            <a:prstGeom prst="rect">
              <a:avLst/>
            </a:prstGeom>
            <a:effectLst>
              <a:outerShdw blurRad="50800" dist="50800" dir="5400000" algn="ctr" rotWithShape="0">
                <a:srgbClr val="000000"/>
              </a:outerShdw>
            </a:effectLst>
          </p:spPr>
          <p:txBody>
            <a:bodyPr wrap="none">
              <a:spAutoFit/>
            </a:bodyPr>
            <a:lstStyle/>
            <a:p>
              <a:r>
                <a:rPr lang="en-IN" sz="2800" b="1" dirty="0">
                  <a:solidFill>
                    <a:schemeClr val="bg1"/>
                  </a:solidFill>
                  <a:latin typeface="Roboto"/>
                </a:rPr>
                <a:t>MISION:</a:t>
              </a:r>
            </a:p>
          </p:txBody>
        </p:sp>
        <p:sp>
          <p:nvSpPr>
            <p:cNvPr id="2" name="Rectangle 1">
              <a:extLst>
                <a:ext uri="{FF2B5EF4-FFF2-40B4-BE49-F238E27FC236}">
                  <a16:creationId xmlns:a16="http://schemas.microsoft.com/office/drawing/2014/main" id="{A2C56111-14B6-C149-A083-C156A2749B3B}"/>
                </a:ext>
              </a:extLst>
            </p:cNvPr>
            <p:cNvSpPr/>
            <p:nvPr/>
          </p:nvSpPr>
          <p:spPr>
            <a:xfrm>
              <a:off x="526663" y="3059032"/>
              <a:ext cx="10087791" cy="1357181"/>
            </a:xfrm>
            <a:prstGeom prst="rect">
              <a:avLst/>
            </a:prstGeom>
          </p:spPr>
          <p:txBody>
            <a:bodyPr wrap="square">
              <a:spAutoFit/>
            </a:bodyPr>
            <a:lstStyle/>
            <a:p>
              <a:r>
                <a:rPr lang="en-IN" b="1" dirty="0">
                  <a:solidFill>
                    <a:srgbClr val="FF9300"/>
                  </a:solidFill>
                  <a:latin typeface="Swis721 Th BT Thin" panose="020B0303020202020204" pitchFamily="34" charset="0"/>
                </a:rPr>
                <a:t>IMPROVING LIFE OF EVERYONE AROUND US By adopting the world class work ethics, by raising the standards &amp; improving the culture of Indian industries to the level of developed countries, so India can Get Ahead and Stay Ahead.</a:t>
              </a:r>
            </a:p>
            <a:p>
              <a:br>
                <a:rPr lang="en-IN" b="1" dirty="0">
                  <a:solidFill>
                    <a:srgbClr val="FF9300"/>
                  </a:solidFill>
                  <a:latin typeface="Swis721 Th BT Thin" panose="020B0303020202020204" pitchFamily="34" charset="0"/>
                </a:rPr>
              </a:br>
              <a:endParaRPr lang="en-IN" b="1" i="0" dirty="0">
                <a:solidFill>
                  <a:srgbClr val="FF9300"/>
                </a:solidFill>
                <a:effectLst/>
                <a:latin typeface="Swis721 Th BT Thin" panose="020B0303020202020204" pitchFamily="34" charset="0"/>
              </a:endParaRPr>
            </a:p>
          </p:txBody>
        </p:sp>
      </p:grpSp>
      <p:sp>
        <p:nvSpPr>
          <p:cNvPr id="26" name="Rectangle 25">
            <a:extLst>
              <a:ext uri="{FF2B5EF4-FFF2-40B4-BE49-F238E27FC236}">
                <a16:creationId xmlns:a16="http://schemas.microsoft.com/office/drawing/2014/main" id="{9A5A9E8B-4B07-2E49-AF49-3BE46AC05844}"/>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Tree>
    <p:extLst>
      <p:ext uri="{BB962C8B-B14F-4D97-AF65-F5344CB8AC3E}">
        <p14:creationId xmlns:p14="http://schemas.microsoft.com/office/powerpoint/2010/main" val="93309210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29576"/>
            <a:ext cx="12192000" cy="6828424"/>
          </a:xfrm>
          <a:prstGeom prst="rect">
            <a:avLst/>
          </a:prstGeom>
        </p:spPr>
      </p:pic>
      <p:sp>
        <p:nvSpPr>
          <p:cNvPr id="19" name="Rectangle 18">
            <a:hlinkClick r:id="" action="ppaction://hlinkshowjump?jump=endshow"/>
            <a:hlinkHover r:id="rId4" action="ppaction://hlinksldjump"/>
            <a:extLst>
              <a:ext uri="{FF2B5EF4-FFF2-40B4-BE49-F238E27FC236}">
                <a16:creationId xmlns:a16="http://schemas.microsoft.com/office/drawing/2014/main" id="{06365000-A3D0-844F-BE8D-E86F280921F4}"/>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7" name="Rectangle 16">
            <a:extLst>
              <a:ext uri="{FF2B5EF4-FFF2-40B4-BE49-F238E27FC236}">
                <a16:creationId xmlns:a16="http://schemas.microsoft.com/office/drawing/2014/main" id="{95AF5186-2C11-3645-A87D-8B2D03BA6582}"/>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18" name="Rectangle 17">
            <a:hlinkClick r:id="rId5" action="ppaction://hlinksldjump"/>
            <a:extLst>
              <a:ext uri="{FF2B5EF4-FFF2-40B4-BE49-F238E27FC236}">
                <a16:creationId xmlns:a16="http://schemas.microsoft.com/office/drawing/2014/main" id="{AA933621-026D-A349-BEFA-EFA3371A6697}"/>
              </a:ext>
            </a:extLst>
          </p:cNvPr>
          <p:cNvSpPr/>
          <p:nvPr/>
        </p:nvSpPr>
        <p:spPr>
          <a:xfrm>
            <a:off x="53108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20" name="Rectangle 19">
            <a:hlinkHover r:id="rId4" action="ppaction://hlinksldjump"/>
            <a:extLst>
              <a:ext uri="{FF2B5EF4-FFF2-40B4-BE49-F238E27FC236}">
                <a16:creationId xmlns:a16="http://schemas.microsoft.com/office/drawing/2014/main" id="{28B4F446-540A-4C4C-B968-42642F3FB0ED}"/>
              </a:ext>
            </a:extLst>
          </p:cNvPr>
          <p:cNvSpPr/>
          <p:nvPr/>
        </p:nvSpPr>
        <p:spPr>
          <a:xfrm>
            <a:off x="277644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21" name="Rectangle 20">
            <a:hlinkHover r:id="rId6" action="ppaction://hlinksldjump"/>
            <a:extLst>
              <a:ext uri="{FF2B5EF4-FFF2-40B4-BE49-F238E27FC236}">
                <a16:creationId xmlns:a16="http://schemas.microsoft.com/office/drawing/2014/main" id="{E4F0F66E-E489-6C47-A4D2-4CA9892076F0}"/>
              </a:ext>
            </a:extLst>
          </p:cNvPr>
          <p:cNvSpPr/>
          <p:nvPr/>
        </p:nvSpPr>
        <p:spPr>
          <a:xfrm>
            <a:off x="502180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Facility</a:t>
            </a:r>
            <a:endParaRPr lang="en-GB" sz="2000" dirty="0">
              <a:solidFill>
                <a:schemeClr val="bg2"/>
              </a:solidFill>
              <a:latin typeface="Segoe UI Light" panose="020B0502040204020203" pitchFamily="34" charset="0"/>
            </a:endParaRPr>
          </a:p>
        </p:txBody>
      </p:sp>
      <p:sp>
        <p:nvSpPr>
          <p:cNvPr id="22" name="Rectangle 21">
            <a:hlinkClick r:id="rId7" action="ppaction://hlinksldjump"/>
            <a:extLst>
              <a:ext uri="{FF2B5EF4-FFF2-40B4-BE49-F238E27FC236}">
                <a16:creationId xmlns:a16="http://schemas.microsoft.com/office/drawing/2014/main" id="{1CC4BEAC-D99B-8B4F-9A95-6D2FF11EAC93}"/>
              </a:ext>
            </a:extLst>
          </p:cNvPr>
          <p:cNvSpPr/>
          <p:nvPr/>
        </p:nvSpPr>
        <p:spPr>
          <a:xfrm>
            <a:off x="951252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3" name="Rectangle 22">
            <a:extLst>
              <a:ext uri="{FF2B5EF4-FFF2-40B4-BE49-F238E27FC236}">
                <a16:creationId xmlns:a16="http://schemas.microsoft.com/office/drawing/2014/main" id="{CB130D11-FF7E-CE44-B37D-A3086CF15869}"/>
              </a:ext>
            </a:extLst>
          </p:cNvPr>
          <p:cNvSpPr/>
          <p:nvPr/>
        </p:nvSpPr>
        <p:spPr>
          <a:xfrm>
            <a:off x="7267162"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Portfolio</a:t>
            </a:r>
            <a:endParaRPr lang="en-GB" sz="2000" dirty="0">
              <a:solidFill>
                <a:schemeClr val="bg1"/>
              </a:solidFill>
              <a:latin typeface="Segoe UI Light" panose="020B0502040204020203" pitchFamily="34" charset="0"/>
            </a:endParaRPr>
          </a:p>
        </p:txBody>
      </p:sp>
      <p:sp>
        <p:nvSpPr>
          <p:cNvPr id="14" name="Rectangle 13"/>
          <p:cNvSpPr/>
          <p:nvPr/>
        </p:nvSpPr>
        <p:spPr>
          <a:xfrm>
            <a:off x="7267162" y="927105"/>
            <a:ext cx="2148396" cy="69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pic>
        <p:nvPicPr>
          <p:cNvPr id="4" name="Picture 3">
            <a:extLst>
              <a:ext uri="{FF2B5EF4-FFF2-40B4-BE49-F238E27FC236}">
                <a16:creationId xmlns:a16="http://schemas.microsoft.com/office/drawing/2014/main" id="{140F88C6-141A-D347-A70D-53C4691D201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339305" y="1003305"/>
            <a:ext cx="7077707" cy="4117335"/>
          </a:xfrm>
          <a:prstGeom prst="rect">
            <a:avLst/>
          </a:prstGeom>
        </p:spPr>
      </p:pic>
      <p:graphicFrame>
        <p:nvGraphicFramePr>
          <p:cNvPr id="12" name="Table 11">
            <a:extLst>
              <a:ext uri="{FF2B5EF4-FFF2-40B4-BE49-F238E27FC236}">
                <a16:creationId xmlns:a16="http://schemas.microsoft.com/office/drawing/2014/main" id="{7E2B8E2E-2354-D948-A72D-7773D5D02737}"/>
              </a:ext>
            </a:extLst>
          </p:cNvPr>
          <p:cNvGraphicFramePr>
            <a:graphicFrameLocks noGrp="1"/>
          </p:cNvGraphicFramePr>
          <p:nvPr>
            <p:extLst>
              <p:ext uri="{D42A27DB-BD31-4B8C-83A1-F6EECF244321}">
                <p14:modId xmlns:p14="http://schemas.microsoft.com/office/powerpoint/2010/main" val="2562606029"/>
              </p:ext>
            </p:extLst>
          </p:nvPr>
        </p:nvGraphicFramePr>
        <p:xfrm>
          <a:off x="289226" y="5245095"/>
          <a:ext cx="11613543" cy="1371600"/>
        </p:xfrm>
        <a:graphic>
          <a:graphicData uri="http://schemas.openxmlformats.org/drawingml/2006/table">
            <a:tbl>
              <a:tblPr firstRow="1" bandRow="1">
                <a:tableStyleId>{5C22544A-7EE6-4342-B048-85BDC9FD1C3A}</a:tableStyleId>
              </a:tblPr>
              <a:tblGrid>
                <a:gridCol w="1195912">
                  <a:extLst>
                    <a:ext uri="{9D8B030D-6E8A-4147-A177-3AD203B41FA5}">
                      <a16:colId xmlns:a16="http://schemas.microsoft.com/office/drawing/2014/main" val="65646000"/>
                    </a:ext>
                  </a:extLst>
                </a:gridCol>
                <a:gridCol w="2118031">
                  <a:extLst>
                    <a:ext uri="{9D8B030D-6E8A-4147-A177-3AD203B41FA5}">
                      <a16:colId xmlns:a16="http://schemas.microsoft.com/office/drawing/2014/main" val="3130018320"/>
                    </a:ext>
                  </a:extLst>
                </a:gridCol>
                <a:gridCol w="1491343">
                  <a:extLst>
                    <a:ext uri="{9D8B030D-6E8A-4147-A177-3AD203B41FA5}">
                      <a16:colId xmlns:a16="http://schemas.microsoft.com/office/drawing/2014/main" val="808202681"/>
                    </a:ext>
                  </a:extLst>
                </a:gridCol>
                <a:gridCol w="838202">
                  <a:extLst>
                    <a:ext uri="{9D8B030D-6E8A-4147-A177-3AD203B41FA5}">
                      <a16:colId xmlns:a16="http://schemas.microsoft.com/office/drawing/2014/main" val="2496946561"/>
                    </a:ext>
                  </a:extLst>
                </a:gridCol>
                <a:gridCol w="995281">
                  <a:extLst>
                    <a:ext uri="{9D8B030D-6E8A-4147-A177-3AD203B41FA5}">
                      <a16:colId xmlns:a16="http://schemas.microsoft.com/office/drawing/2014/main" val="4009481587"/>
                    </a:ext>
                  </a:extLst>
                </a:gridCol>
                <a:gridCol w="1432232">
                  <a:extLst>
                    <a:ext uri="{9D8B030D-6E8A-4147-A177-3AD203B41FA5}">
                      <a16:colId xmlns:a16="http://schemas.microsoft.com/office/drawing/2014/main" val="1106373355"/>
                    </a:ext>
                  </a:extLst>
                </a:gridCol>
                <a:gridCol w="1158568">
                  <a:extLst>
                    <a:ext uri="{9D8B030D-6E8A-4147-A177-3AD203B41FA5}">
                      <a16:colId xmlns:a16="http://schemas.microsoft.com/office/drawing/2014/main" val="1672286949"/>
                    </a:ext>
                  </a:extLst>
                </a:gridCol>
                <a:gridCol w="1093580">
                  <a:extLst>
                    <a:ext uri="{9D8B030D-6E8A-4147-A177-3AD203B41FA5}">
                      <a16:colId xmlns:a16="http://schemas.microsoft.com/office/drawing/2014/main" val="2896376936"/>
                    </a:ext>
                  </a:extLst>
                </a:gridCol>
                <a:gridCol w="1290394">
                  <a:extLst>
                    <a:ext uri="{9D8B030D-6E8A-4147-A177-3AD203B41FA5}">
                      <a16:colId xmlns:a16="http://schemas.microsoft.com/office/drawing/2014/main" val="2378959834"/>
                    </a:ext>
                  </a:extLst>
                </a:gridCol>
              </a:tblGrid>
              <a:tr h="429382">
                <a:tc>
                  <a:txBody>
                    <a:bodyPr/>
                    <a:lstStyle/>
                    <a:p>
                      <a:pPr algn="ctr"/>
                      <a:r>
                        <a:rPr lang="en-US" sz="1400" dirty="0"/>
                        <a:t>Customer</a:t>
                      </a:r>
                      <a:endParaRPr lang="en-US" dirty="0"/>
                    </a:p>
                  </a:txBody>
                  <a:tcPr/>
                </a:tc>
                <a:tc>
                  <a:txBody>
                    <a:bodyPr/>
                    <a:lstStyle/>
                    <a:p>
                      <a:pPr algn="ctr"/>
                      <a:r>
                        <a:rPr lang="en-US" sz="1400" dirty="0"/>
                        <a:t>End Customer</a:t>
                      </a:r>
                    </a:p>
                  </a:txBody>
                  <a:tcPr/>
                </a:tc>
                <a:tc>
                  <a:txBody>
                    <a:bodyPr/>
                    <a:lstStyle/>
                    <a:p>
                      <a:pPr algn="ctr"/>
                      <a:r>
                        <a:rPr lang="en-US" sz="1400" dirty="0"/>
                        <a:t>Product</a:t>
                      </a:r>
                    </a:p>
                  </a:txBody>
                  <a:tcPr/>
                </a:tc>
                <a:tc>
                  <a:txBody>
                    <a:bodyPr/>
                    <a:lstStyle/>
                    <a:p>
                      <a:pPr algn="ctr"/>
                      <a:r>
                        <a:rPr lang="en-US" sz="1400" dirty="0"/>
                        <a:t>Year</a:t>
                      </a:r>
                      <a:endParaRPr lang="en-US" dirty="0"/>
                    </a:p>
                  </a:txBody>
                  <a:tcPr/>
                </a:tc>
                <a:tc>
                  <a:txBody>
                    <a:bodyPr/>
                    <a:lstStyle/>
                    <a:p>
                      <a:pPr algn="ctr"/>
                      <a:r>
                        <a:rPr lang="en-US" sz="1400" dirty="0"/>
                        <a:t>Detailed engineering</a:t>
                      </a:r>
                    </a:p>
                  </a:txBody>
                  <a:tcPr/>
                </a:tc>
                <a:tc>
                  <a:txBody>
                    <a:bodyPr/>
                    <a:lstStyle/>
                    <a:p>
                      <a:pPr algn="ctr"/>
                      <a:r>
                        <a:rPr lang="en-US" sz="1400" dirty="0"/>
                        <a:t>Manufacturing</a:t>
                      </a:r>
                    </a:p>
                  </a:txBody>
                  <a:tcPr/>
                </a:tc>
                <a:tc>
                  <a:txBody>
                    <a:bodyPr/>
                    <a:lstStyle/>
                    <a:p>
                      <a:pPr algn="ctr"/>
                      <a:r>
                        <a:rPr lang="en-US" sz="1400" dirty="0"/>
                        <a:t>No of Equipment's supplied</a:t>
                      </a:r>
                    </a:p>
                  </a:txBody>
                  <a:tcPr/>
                </a:tc>
                <a:tc>
                  <a:txBody>
                    <a:bodyPr/>
                    <a:lstStyle/>
                    <a:p>
                      <a:pPr algn="ctr"/>
                      <a:r>
                        <a:rPr lang="en-US" sz="1400" dirty="0"/>
                        <a:t>MOC</a:t>
                      </a:r>
                    </a:p>
                  </a:txBody>
                  <a:tcPr/>
                </a:tc>
                <a:tc>
                  <a:txBody>
                    <a:bodyPr/>
                    <a:lstStyle/>
                    <a:p>
                      <a:pPr algn="ctr"/>
                      <a:r>
                        <a:rPr lang="en-US" sz="1400" dirty="0"/>
                        <a:t>Total Project weight in Tons</a:t>
                      </a:r>
                    </a:p>
                  </a:txBody>
                  <a:tcPr/>
                </a:tc>
                <a:extLst>
                  <a:ext uri="{0D108BD9-81ED-4DB2-BD59-A6C34878D82A}">
                    <a16:rowId xmlns:a16="http://schemas.microsoft.com/office/drawing/2014/main" val="1876313209"/>
                  </a:ext>
                </a:extLst>
              </a:tr>
              <a:tr h="429382">
                <a:tc>
                  <a:txBody>
                    <a:bodyPr/>
                    <a:lstStyle/>
                    <a:p>
                      <a:r>
                        <a:rPr lang="en-US" dirty="0" err="1"/>
                        <a:t>Brewforce</a:t>
                      </a:r>
                      <a:endParaRPr lang="en-US" dirty="0"/>
                    </a:p>
                  </a:txBody>
                  <a:tcPr/>
                </a:tc>
                <a:tc>
                  <a:txBody>
                    <a:bodyPr/>
                    <a:lstStyle/>
                    <a:p>
                      <a:r>
                        <a:rPr lang="en-US" dirty="0" err="1"/>
                        <a:t>Aether</a:t>
                      </a:r>
                      <a:r>
                        <a:rPr lang="en-US" dirty="0"/>
                        <a:t> Breweries</a:t>
                      </a:r>
                    </a:p>
                  </a:txBody>
                  <a:tcPr/>
                </a:tc>
                <a:tc>
                  <a:txBody>
                    <a:bodyPr/>
                    <a:lstStyle/>
                    <a:p>
                      <a:r>
                        <a:rPr lang="en-US" dirty="0"/>
                        <a:t>Fermenter</a:t>
                      </a:r>
                    </a:p>
                  </a:txBody>
                  <a:tcPr/>
                </a:tc>
                <a:tc>
                  <a:txBody>
                    <a:bodyPr/>
                    <a:lstStyle/>
                    <a:p>
                      <a:r>
                        <a:rPr lang="en-US" dirty="0"/>
                        <a:t>2019</a:t>
                      </a:r>
                    </a:p>
                  </a:txBody>
                  <a:tcPr/>
                </a:tc>
                <a:tc>
                  <a:txBody>
                    <a:bodyPr/>
                    <a:lstStyle/>
                    <a:p>
                      <a:r>
                        <a:rPr lang="en-US" dirty="0"/>
                        <a:t>Yes</a:t>
                      </a:r>
                    </a:p>
                  </a:txBody>
                  <a:tcPr/>
                </a:tc>
                <a:tc>
                  <a:txBody>
                    <a:bodyPr/>
                    <a:lstStyle/>
                    <a:p>
                      <a:r>
                        <a:rPr lang="en-US" dirty="0"/>
                        <a:t>Yes</a:t>
                      </a:r>
                    </a:p>
                  </a:txBody>
                  <a:tcPr/>
                </a:tc>
                <a:tc>
                  <a:txBody>
                    <a:bodyPr/>
                    <a:lstStyle/>
                    <a:p>
                      <a:r>
                        <a:rPr lang="en-US" dirty="0"/>
                        <a:t>9</a:t>
                      </a:r>
                    </a:p>
                  </a:txBody>
                  <a:tcPr/>
                </a:tc>
                <a:tc>
                  <a:txBody>
                    <a:bodyPr/>
                    <a:lstStyle/>
                    <a:p>
                      <a:r>
                        <a:rPr lang="en-US" dirty="0"/>
                        <a:t>SS304/SS316</a:t>
                      </a:r>
                    </a:p>
                  </a:txBody>
                  <a:tcPr/>
                </a:tc>
                <a:tc>
                  <a:txBody>
                    <a:bodyPr/>
                    <a:lstStyle/>
                    <a:p>
                      <a:r>
                        <a:rPr lang="en-US" dirty="0"/>
                        <a:t>130</a:t>
                      </a:r>
                    </a:p>
                  </a:txBody>
                  <a:tcPr/>
                </a:tc>
                <a:extLst>
                  <a:ext uri="{0D108BD9-81ED-4DB2-BD59-A6C34878D82A}">
                    <a16:rowId xmlns:a16="http://schemas.microsoft.com/office/drawing/2014/main" val="2619794886"/>
                  </a:ext>
                </a:extLst>
              </a:tr>
            </a:tbl>
          </a:graphicData>
        </a:graphic>
      </p:graphicFrame>
    </p:spTree>
    <p:extLst>
      <p:ext uri="{BB962C8B-B14F-4D97-AF65-F5344CB8AC3E}">
        <p14:creationId xmlns:p14="http://schemas.microsoft.com/office/powerpoint/2010/main" val="366706877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29576"/>
            <a:ext cx="12192000" cy="6828423"/>
          </a:xfrm>
          <a:prstGeom prst="rect">
            <a:avLst/>
          </a:prstGeom>
        </p:spPr>
      </p:pic>
      <p:sp>
        <p:nvSpPr>
          <p:cNvPr id="19" name="Rectangle 18">
            <a:hlinkClick r:id="" action="ppaction://hlinkshowjump?jump=endshow"/>
            <a:hlinkHover r:id="rId4" action="ppaction://hlinksldjump"/>
            <a:extLst>
              <a:ext uri="{FF2B5EF4-FFF2-40B4-BE49-F238E27FC236}">
                <a16:creationId xmlns:a16="http://schemas.microsoft.com/office/drawing/2014/main" id="{06365000-A3D0-844F-BE8D-E86F280921F4}"/>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7" name="Rectangle 16">
            <a:extLst>
              <a:ext uri="{FF2B5EF4-FFF2-40B4-BE49-F238E27FC236}">
                <a16:creationId xmlns:a16="http://schemas.microsoft.com/office/drawing/2014/main" id="{95AF5186-2C11-3645-A87D-8B2D03BA6582}"/>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18" name="Rectangle 17">
            <a:hlinkClick r:id="rId5" action="ppaction://hlinksldjump"/>
            <a:extLst>
              <a:ext uri="{FF2B5EF4-FFF2-40B4-BE49-F238E27FC236}">
                <a16:creationId xmlns:a16="http://schemas.microsoft.com/office/drawing/2014/main" id="{AA933621-026D-A349-BEFA-EFA3371A6697}"/>
              </a:ext>
            </a:extLst>
          </p:cNvPr>
          <p:cNvSpPr/>
          <p:nvPr/>
        </p:nvSpPr>
        <p:spPr>
          <a:xfrm>
            <a:off x="53108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20" name="Rectangle 19">
            <a:hlinkHover r:id="rId4" action="ppaction://hlinksldjump"/>
            <a:extLst>
              <a:ext uri="{FF2B5EF4-FFF2-40B4-BE49-F238E27FC236}">
                <a16:creationId xmlns:a16="http://schemas.microsoft.com/office/drawing/2014/main" id="{28B4F446-540A-4C4C-B968-42642F3FB0ED}"/>
              </a:ext>
            </a:extLst>
          </p:cNvPr>
          <p:cNvSpPr/>
          <p:nvPr/>
        </p:nvSpPr>
        <p:spPr>
          <a:xfrm>
            <a:off x="277644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21" name="Rectangle 20">
            <a:hlinkHover r:id="rId6" action="ppaction://hlinksldjump"/>
            <a:extLst>
              <a:ext uri="{FF2B5EF4-FFF2-40B4-BE49-F238E27FC236}">
                <a16:creationId xmlns:a16="http://schemas.microsoft.com/office/drawing/2014/main" id="{E4F0F66E-E489-6C47-A4D2-4CA9892076F0}"/>
              </a:ext>
            </a:extLst>
          </p:cNvPr>
          <p:cNvSpPr/>
          <p:nvPr/>
        </p:nvSpPr>
        <p:spPr>
          <a:xfrm>
            <a:off x="502180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Facility</a:t>
            </a:r>
            <a:endParaRPr lang="en-GB" sz="2000" dirty="0">
              <a:solidFill>
                <a:schemeClr val="bg2"/>
              </a:solidFill>
              <a:latin typeface="Segoe UI Light" panose="020B0502040204020203" pitchFamily="34" charset="0"/>
            </a:endParaRPr>
          </a:p>
        </p:txBody>
      </p:sp>
      <p:sp>
        <p:nvSpPr>
          <p:cNvPr id="22" name="Rectangle 21">
            <a:hlinkClick r:id="rId7" action="ppaction://hlinksldjump"/>
            <a:extLst>
              <a:ext uri="{FF2B5EF4-FFF2-40B4-BE49-F238E27FC236}">
                <a16:creationId xmlns:a16="http://schemas.microsoft.com/office/drawing/2014/main" id="{1CC4BEAC-D99B-8B4F-9A95-6D2FF11EAC93}"/>
              </a:ext>
            </a:extLst>
          </p:cNvPr>
          <p:cNvSpPr/>
          <p:nvPr/>
        </p:nvSpPr>
        <p:spPr>
          <a:xfrm>
            <a:off x="951252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3" name="Rectangle 22">
            <a:extLst>
              <a:ext uri="{FF2B5EF4-FFF2-40B4-BE49-F238E27FC236}">
                <a16:creationId xmlns:a16="http://schemas.microsoft.com/office/drawing/2014/main" id="{CB130D11-FF7E-CE44-B37D-A3086CF15869}"/>
              </a:ext>
            </a:extLst>
          </p:cNvPr>
          <p:cNvSpPr/>
          <p:nvPr/>
        </p:nvSpPr>
        <p:spPr>
          <a:xfrm>
            <a:off x="7267162"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Portfolio</a:t>
            </a:r>
            <a:endParaRPr lang="en-GB" sz="2000" dirty="0">
              <a:solidFill>
                <a:schemeClr val="bg1"/>
              </a:solidFill>
              <a:latin typeface="Segoe UI Light" panose="020B0502040204020203" pitchFamily="34" charset="0"/>
            </a:endParaRPr>
          </a:p>
        </p:txBody>
      </p:sp>
      <p:sp>
        <p:nvSpPr>
          <p:cNvPr id="14" name="Rectangle 13"/>
          <p:cNvSpPr/>
          <p:nvPr/>
        </p:nvSpPr>
        <p:spPr>
          <a:xfrm>
            <a:off x="7267162" y="927105"/>
            <a:ext cx="2148396" cy="69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pic>
        <p:nvPicPr>
          <p:cNvPr id="3" name="Picture 2">
            <a:extLst>
              <a:ext uri="{FF2B5EF4-FFF2-40B4-BE49-F238E27FC236}">
                <a16:creationId xmlns:a16="http://schemas.microsoft.com/office/drawing/2014/main" id="{9A7ADFDE-8D77-A344-9FA1-22B7436A03FE}"/>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124634" y="1223682"/>
            <a:ext cx="7032813" cy="3895671"/>
          </a:xfrm>
          <a:prstGeom prst="rect">
            <a:avLst/>
          </a:prstGeom>
        </p:spPr>
      </p:pic>
      <p:graphicFrame>
        <p:nvGraphicFramePr>
          <p:cNvPr id="16" name="Table 15">
            <a:extLst>
              <a:ext uri="{FF2B5EF4-FFF2-40B4-BE49-F238E27FC236}">
                <a16:creationId xmlns:a16="http://schemas.microsoft.com/office/drawing/2014/main" id="{A92A2362-EC96-9744-B245-CFE83AF0A9C1}"/>
              </a:ext>
            </a:extLst>
          </p:cNvPr>
          <p:cNvGraphicFramePr>
            <a:graphicFrameLocks noGrp="1"/>
          </p:cNvGraphicFramePr>
          <p:nvPr>
            <p:extLst>
              <p:ext uri="{D42A27DB-BD31-4B8C-83A1-F6EECF244321}">
                <p14:modId xmlns:p14="http://schemas.microsoft.com/office/powerpoint/2010/main" val="2365640888"/>
              </p:ext>
            </p:extLst>
          </p:nvPr>
        </p:nvGraphicFramePr>
        <p:xfrm>
          <a:off x="289226" y="5245095"/>
          <a:ext cx="11613543" cy="1371600"/>
        </p:xfrm>
        <a:graphic>
          <a:graphicData uri="http://schemas.openxmlformats.org/drawingml/2006/table">
            <a:tbl>
              <a:tblPr firstRow="1" bandRow="1">
                <a:tableStyleId>{5C22544A-7EE6-4342-B048-85BDC9FD1C3A}</a:tableStyleId>
              </a:tblPr>
              <a:tblGrid>
                <a:gridCol w="1195912">
                  <a:extLst>
                    <a:ext uri="{9D8B030D-6E8A-4147-A177-3AD203B41FA5}">
                      <a16:colId xmlns:a16="http://schemas.microsoft.com/office/drawing/2014/main" val="65646000"/>
                    </a:ext>
                  </a:extLst>
                </a:gridCol>
                <a:gridCol w="2118031">
                  <a:extLst>
                    <a:ext uri="{9D8B030D-6E8A-4147-A177-3AD203B41FA5}">
                      <a16:colId xmlns:a16="http://schemas.microsoft.com/office/drawing/2014/main" val="3130018320"/>
                    </a:ext>
                  </a:extLst>
                </a:gridCol>
                <a:gridCol w="1491343">
                  <a:extLst>
                    <a:ext uri="{9D8B030D-6E8A-4147-A177-3AD203B41FA5}">
                      <a16:colId xmlns:a16="http://schemas.microsoft.com/office/drawing/2014/main" val="808202681"/>
                    </a:ext>
                  </a:extLst>
                </a:gridCol>
                <a:gridCol w="838202">
                  <a:extLst>
                    <a:ext uri="{9D8B030D-6E8A-4147-A177-3AD203B41FA5}">
                      <a16:colId xmlns:a16="http://schemas.microsoft.com/office/drawing/2014/main" val="2496946561"/>
                    </a:ext>
                  </a:extLst>
                </a:gridCol>
                <a:gridCol w="995281">
                  <a:extLst>
                    <a:ext uri="{9D8B030D-6E8A-4147-A177-3AD203B41FA5}">
                      <a16:colId xmlns:a16="http://schemas.microsoft.com/office/drawing/2014/main" val="4009481587"/>
                    </a:ext>
                  </a:extLst>
                </a:gridCol>
                <a:gridCol w="1432232">
                  <a:extLst>
                    <a:ext uri="{9D8B030D-6E8A-4147-A177-3AD203B41FA5}">
                      <a16:colId xmlns:a16="http://schemas.microsoft.com/office/drawing/2014/main" val="1106373355"/>
                    </a:ext>
                  </a:extLst>
                </a:gridCol>
                <a:gridCol w="1158568">
                  <a:extLst>
                    <a:ext uri="{9D8B030D-6E8A-4147-A177-3AD203B41FA5}">
                      <a16:colId xmlns:a16="http://schemas.microsoft.com/office/drawing/2014/main" val="1672286949"/>
                    </a:ext>
                  </a:extLst>
                </a:gridCol>
                <a:gridCol w="1093580">
                  <a:extLst>
                    <a:ext uri="{9D8B030D-6E8A-4147-A177-3AD203B41FA5}">
                      <a16:colId xmlns:a16="http://schemas.microsoft.com/office/drawing/2014/main" val="2896376936"/>
                    </a:ext>
                  </a:extLst>
                </a:gridCol>
                <a:gridCol w="1290394">
                  <a:extLst>
                    <a:ext uri="{9D8B030D-6E8A-4147-A177-3AD203B41FA5}">
                      <a16:colId xmlns:a16="http://schemas.microsoft.com/office/drawing/2014/main" val="2378959834"/>
                    </a:ext>
                  </a:extLst>
                </a:gridCol>
              </a:tblGrid>
              <a:tr h="429382">
                <a:tc>
                  <a:txBody>
                    <a:bodyPr/>
                    <a:lstStyle/>
                    <a:p>
                      <a:pPr algn="ctr"/>
                      <a:r>
                        <a:rPr lang="en-US" sz="1400" dirty="0"/>
                        <a:t>Customer</a:t>
                      </a:r>
                      <a:endParaRPr lang="en-US" dirty="0"/>
                    </a:p>
                  </a:txBody>
                  <a:tcPr/>
                </a:tc>
                <a:tc>
                  <a:txBody>
                    <a:bodyPr/>
                    <a:lstStyle/>
                    <a:p>
                      <a:pPr algn="ctr"/>
                      <a:r>
                        <a:rPr lang="en-US" sz="1400" dirty="0"/>
                        <a:t>End Customer</a:t>
                      </a:r>
                    </a:p>
                  </a:txBody>
                  <a:tcPr/>
                </a:tc>
                <a:tc>
                  <a:txBody>
                    <a:bodyPr/>
                    <a:lstStyle/>
                    <a:p>
                      <a:pPr algn="ctr"/>
                      <a:r>
                        <a:rPr lang="en-US" sz="1400" dirty="0"/>
                        <a:t>Product</a:t>
                      </a:r>
                    </a:p>
                  </a:txBody>
                  <a:tcPr/>
                </a:tc>
                <a:tc>
                  <a:txBody>
                    <a:bodyPr/>
                    <a:lstStyle/>
                    <a:p>
                      <a:pPr algn="ctr"/>
                      <a:r>
                        <a:rPr lang="en-US" sz="1400" dirty="0"/>
                        <a:t>Year</a:t>
                      </a:r>
                      <a:endParaRPr lang="en-US" dirty="0"/>
                    </a:p>
                  </a:txBody>
                  <a:tcPr/>
                </a:tc>
                <a:tc>
                  <a:txBody>
                    <a:bodyPr/>
                    <a:lstStyle/>
                    <a:p>
                      <a:pPr algn="ctr"/>
                      <a:r>
                        <a:rPr lang="en-US" sz="1400" dirty="0"/>
                        <a:t>Detailed engineering</a:t>
                      </a:r>
                    </a:p>
                  </a:txBody>
                  <a:tcPr/>
                </a:tc>
                <a:tc>
                  <a:txBody>
                    <a:bodyPr/>
                    <a:lstStyle/>
                    <a:p>
                      <a:pPr algn="ctr"/>
                      <a:r>
                        <a:rPr lang="en-US" sz="1400" dirty="0"/>
                        <a:t>Manufacturing</a:t>
                      </a:r>
                    </a:p>
                  </a:txBody>
                  <a:tcPr/>
                </a:tc>
                <a:tc>
                  <a:txBody>
                    <a:bodyPr/>
                    <a:lstStyle/>
                    <a:p>
                      <a:pPr algn="ctr"/>
                      <a:r>
                        <a:rPr lang="en-US" sz="1400" dirty="0"/>
                        <a:t>No of Equipment's supplied</a:t>
                      </a:r>
                    </a:p>
                  </a:txBody>
                  <a:tcPr/>
                </a:tc>
                <a:tc>
                  <a:txBody>
                    <a:bodyPr/>
                    <a:lstStyle/>
                    <a:p>
                      <a:pPr algn="ctr"/>
                      <a:r>
                        <a:rPr lang="en-US" sz="1400" dirty="0"/>
                        <a:t>MOC</a:t>
                      </a:r>
                    </a:p>
                  </a:txBody>
                  <a:tcPr/>
                </a:tc>
                <a:tc>
                  <a:txBody>
                    <a:bodyPr/>
                    <a:lstStyle/>
                    <a:p>
                      <a:pPr algn="ctr"/>
                      <a:r>
                        <a:rPr lang="en-US" sz="1400" dirty="0"/>
                        <a:t>Total Project weight in Tons</a:t>
                      </a:r>
                    </a:p>
                  </a:txBody>
                  <a:tcPr/>
                </a:tc>
                <a:extLst>
                  <a:ext uri="{0D108BD9-81ED-4DB2-BD59-A6C34878D82A}">
                    <a16:rowId xmlns:a16="http://schemas.microsoft.com/office/drawing/2014/main" val="1876313209"/>
                  </a:ext>
                </a:extLst>
              </a:tr>
              <a:tr h="429382">
                <a:tc>
                  <a:txBody>
                    <a:bodyPr/>
                    <a:lstStyle/>
                    <a:p>
                      <a:r>
                        <a:rPr lang="en-US" dirty="0"/>
                        <a:t>Alfa Laval</a:t>
                      </a:r>
                    </a:p>
                  </a:txBody>
                  <a:tcPr/>
                </a:tc>
                <a:tc>
                  <a:txBody>
                    <a:bodyPr/>
                    <a:lstStyle/>
                    <a:p>
                      <a:r>
                        <a:rPr lang="en-US" dirty="0"/>
                        <a:t>Vedanta Aluminium</a:t>
                      </a:r>
                    </a:p>
                  </a:txBody>
                  <a:tcPr/>
                </a:tc>
                <a:tc>
                  <a:txBody>
                    <a:bodyPr/>
                    <a:lstStyle/>
                    <a:p>
                      <a:r>
                        <a:rPr lang="en-US" dirty="0"/>
                        <a:t>Vapor </a:t>
                      </a:r>
                      <a:r>
                        <a:rPr lang="en-US" dirty="0" err="1"/>
                        <a:t>Seperator</a:t>
                      </a:r>
                      <a:endParaRPr lang="en-US" dirty="0"/>
                    </a:p>
                  </a:txBody>
                  <a:tcPr/>
                </a:tc>
                <a:tc>
                  <a:txBody>
                    <a:bodyPr/>
                    <a:lstStyle/>
                    <a:p>
                      <a:r>
                        <a:rPr lang="en-US" dirty="0"/>
                        <a:t>2010 – 2011</a:t>
                      </a:r>
                    </a:p>
                  </a:txBody>
                  <a:tcPr/>
                </a:tc>
                <a:tc>
                  <a:txBody>
                    <a:bodyPr/>
                    <a:lstStyle/>
                    <a:p>
                      <a:r>
                        <a:rPr lang="en-US" dirty="0"/>
                        <a:t>Yes</a:t>
                      </a:r>
                    </a:p>
                  </a:txBody>
                  <a:tcPr/>
                </a:tc>
                <a:tc>
                  <a:txBody>
                    <a:bodyPr/>
                    <a:lstStyle/>
                    <a:p>
                      <a:r>
                        <a:rPr lang="en-US" dirty="0"/>
                        <a:t>Yes</a:t>
                      </a:r>
                    </a:p>
                  </a:txBody>
                  <a:tcPr/>
                </a:tc>
                <a:tc>
                  <a:txBody>
                    <a:bodyPr/>
                    <a:lstStyle/>
                    <a:p>
                      <a:r>
                        <a:rPr lang="en-US" dirty="0"/>
                        <a:t>2</a:t>
                      </a:r>
                    </a:p>
                  </a:txBody>
                  <a:tcPr/>
                </a:tc>
                <a:tc>
                  <a:txBody>
                    <a:bodyPr/>
                    <a:lstStyle/>
                    <a:p>
                      <a:r>
                        <a:rPr lang="en-US" dirty="0"/>
                        <a:t>SA516 Gr70</a:t>
                      </a:r>
                    </a:p>
                  </a:txBody>
                  <a:tcPr/>
                </a:tc>
                <a:tc>
                  <a:txBody>
                    <a:bodyPr/>
                    <a:lstStyle/>
                    <a:p>
                      <a:r>
                        <a:rPr lang="en-US" dirty="0"/>
                        <a:t>50</a:t>
                      </a:r>
                    </a:p>
                  </a:txBody>
                  <a:tcPr/>
                </a:tc>
                <a:extLst>
                  <a:ext uri="{0D108BD9-81ED-4DB2-BD59-A6C34878D82A}">
                    <a16:rowId xmlns:a16="http://schemas.microsoft.com/office/drawing/2014/main" val="2619794886"/>
                  </a:ext>
                </a:extLst>
              </a:tr>
            </a:tbl>
          </a:graphicData>
        </a:graphic>
      </p:graphicFrame>
    </p:spTree>
    <p:extLst>
      <p:ext uri="{BB962C8B-B14F-4D97-AF65-F5344CB8AC3E}">
        <p14:creationId xmlns:p14="http://schemas.microsoft.com/office/powerpoint/2010/main" val="122784075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29576"/>
            <a:ext cx="12192000" cy="6828423"/>
          </a:xfrm>
          <a:prstGeom prst="rect">
            <a:avLst/>
          </a:prstGeom>
        </p:spPr>
      </p:pic>
      <p:sp>
        <p:nvSpPr>
          <p:cNvPr id="19" name="Rectangle 18">
            <a:hlinkClick r:id="" action="ppaction://hlinkshowjump?jump=endshow"/>
            <a:hlinkHover r:id="rId4" action="ppaction://hlinksldjump"/>
            <a:extLst>
              <a:ext uri="{FF2B5EF4-FFF2-40B4-BE49-F238E27FC236}">
                <a16:creationId xmlns:a16="http://schemas.microsoft.com/office/drawing/2014/main" id="{06365000-A3D0-844F-BE8D-E86F280921F4}"/>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7" name="Rectangle 16">
            <a:extLst>
              <a:ext uri="{FF2B5EF4-FFF2-40B4-BE49-F238E27FC236}">
                <a16:creationId xmlns:a16="http://schemas.microsoft.com/office/drawing/2014/main" id="{95AF5186-2C11-3645-A87D-8B2D03BA6582}"/>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18" name="Rectangle 17">
            <a:hlinkClick r:id="rId5" action="ppaction://hlinksldjump"/>
            <a:extLst>
              <a:ext uri="{FF2B5EF4-FFF2-40B4-BE49-F238E27FC236}">
                <a16:creationId xmlns:a16="http://schemas.microsoft.com/office/drawing/2014/main" id="{AA933621-026D-A349-BEFA-EFA3371A6697}"/>
              </a:ext>
            </a:extLst>
          </p:cNvPr>
          <p:cNvSpPr/>
          <p:nvPr/>
        </p:nvSpPr>
        <p:spPr>
          <a:xfrm>
            <a:off x="53108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20" name="Rectangle 19">
            <a:hlinkHover r:id="rId4" action="ppaction://hlinksldjump"/>
            <a:extLst>
              <a:ext uri="{FF2B5EF4-FFF2-40B4-BE49-F238E27FC236}">
                <a16:creationId xmlns:a16="http://schemas.microsoft.com/office/drawing/2014/main" id="{28B4F446-540A-4C4C-B968-42642F3FB0ED}"/>
              </a:ext>
            </a:extLst>
          </p:cNvPr>
          <p:cNvSpPr/>
          <p:nvPr/>
        </p:nvSpPr>
        <p:spPr>
          <a:xfrm>
            <a:off x="277644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21" name="Rectangle 20">
            <a:hlinkHover r:id="rId6" action="ppaction://hlinksldjump"/>
            <a:extLst>
              <a:ext uri="{FF2B5EF4-FFF2-40B4-BE49-F238E27FC236}">
                <a16:creationId xmlns:a16="http://schemas.microsoft.com/office/drawing/2014/main" id="{E4F0F66E-E489-6C47-A4D2-4CA9892076F0}"/>
              </a:ext>
            </a:extLst>
          </p:cNvPr>
          <p:cNvSpPr/>
          <p:nvPr/>
        </p:nvSpPr>
        <p:spPr>
          <a:xfrm>
            <a:off x="502180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Facility</a:t>
            </a:r>
            <a:endParaRPr lang="en-GB" sz="2000" dirty="0">
              <a:solidFill>
                <a:schemeClr val="bg2"/>
              </a:solidFill>
              <a:latin typeface="Segoe UI Light" panose="020B0502040204020203" pitchFamily="34" charset="0"/>
            </a:endParaRPr>
          </a:p>
        </p:txBody>
      </p:sp>
      <p:sp>
        <p:nvSpPr>
          <p:cNvPr id="22" name="Rectangle 21">
            <a:hlinkClick r:id="rId7" action="ppaction://hlinksldjump"/>
            <a:extLst>
              <a:ext uri="{FF2B5EF4-FFF2-40B4-BE49-F238E27FC236}">
                <a16:creationId xmlns:a16="http://schemas.microsoft.com/office/drawing/2014/main" id="{1CC4BEAC-D99B-8B4F-9A95-6D2FF11EAC93}"/>
              </a:ext>
            </a:extLst>
          </p:cNvPr>
          <p:cNvSpPr/>
          <p:nvPr/>
        </p:nvSpPr>
        <p:spPr>
          <a:xfrm>
            <a:off x="951252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3" name="Rectangle 22">
            <a:extLst>
              <a:ext uri="{FF2B5EF4-FFF2-40B4-BE49-F238E27FC236}">
                <a16:creationId xmlns:a16="http://schemas.microsoft.com/office/drawing/2014/main" id="{CB130D11-FF7E-CE44-B37D-A3086CF15869}"/>
              </a:ext>
            </a:extLst>
          </p:cNvPr>
          <p:cNvSpPr/>
          <p:nvPr/>
        </p:nvSpPr>
        <p:spPr>
          <a:xfrm>
            <a:off x="7267162"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Portfolio</a:t>
            </a:r>
            <a:endParaRPr lang="en-GB" sz="2000" dirty="0">
              <a:solidFill>
                <a:schemeClr val="bg1"/>
              </a:solidFill>
              <a:latin typeface="Segoe UI Light" panose="020B0502040204020203" pitchFamily="34" charset="0"/>
            </a:endParaRPr>
          </a:p>
        </p:txBody>
      </p:sp>
      <p:sp>
        <p:nvSpPr>
          <p:cNvPr id="14" name="Rectangle 13"/>
          <p:cNvSpPr/>
          <p:nvPr/>
        </p:nvSpPr>
        <p:spPr>
          <a:xfrm>
            <a:off x="7267162" y="927105"/>
            <a:ext cx="2148396" cy="69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graphicFrame>
        <p:nvGraphicFramePr>
          <p:cNvPr id="16" name="Table 15">
            <a:extLst>
              <a:ext uri="{FF2B5EF4-FFF2-40B4-BE49-F238E27FC236}">
                <a16:creationId xmlns:a16="http://schemas.microsoft.com/office/drawing/2014/main" id="{A92A2362-EC96-9744-B245-CFE83AF0A9C1}"/>
              </a:ext>
            </a:extLst>
          </p:cNvPr>
          <p:cNvGraphicFramePr>
            <a:graphicFrameLocks noGrp="1"/>
          </p:cNvGraphicFramePr>
          <p:nvPr>
            <p:extLst>
              <p:ext uri="{D42A27DB-BD31-4B8C-83A1-F6EECF244321}">
                <p14:modId xmlns:p14="http://schemas.microsoft.com/office/powerpoint/2010/main" val="3471453013"/>
              </p:ext>
            </p:extLst>
          </p:nvPr>
        </p:nvGraphicFramePr>
        <p:xfrm>
          <a:off x="289226" y="5245095"/>
          <a:ext cx="11613543" cy="1371600"/>
        </p:xfrm>
        <a:graphic>
          <a:graphicData uri="http://schemas.openxmlformats.org/drawingml/2006/table">
            <a:tbl>
              <a:tblPr firstRow="1" bandRow="1">
                <a:tableStyleId>{5C22544A-7EE6-4342-B048-85BDC9FD1C3A}</a:tableStyleId>
              </a:tblPr>
              <a:tblGrid>
                <a:gridCol w="1195912">
                  <a:extLst>
                    <a:ext uri="{9D8B030D-6E8A-4147-A177-3AD203B41FA5}">
                      <a16:colId xmlns:a16="http://schemas.microsoft.com/office/drawing/2014/main" val="65646000"/>
                    </a:ext>
                  </a:extLst>
                </a:gridCol>
                <a:gridCol w="2118031">
                  <a:extLst>
                    <a:ext uri="{9D8B030D-6E8A-4147-A177-3AD203B41FA5}">
                      <a16:colId xmlns:a16="http://schemas.microsoft.com/office/drawing/2014/main" val="3130018320"/>
                    </a:ext>
                  </a:extLst>
                </a:gridCol>
                <a:gridCol w="1491343">
                  <a:extLst>
                    <a:ext uri="{9D8B030D-6E8A-4147-A177-3AD203B41FA5}">
                      <a16:colId xmlns:a16="http://schemas.microsoft.com/office/drawing/2014/main" val="808202681"/>
                    </a:ext>
                  </a:extLst>
                </a:gridCol>
                <a:gridCol w="838202">
                  <a:extLst>
                    <a:ext uri="{9D8B030D-6E8A-4147-A177-3AD203B41FA5}">
                      <a16:colId xmlns:a16="http://schemas.microsoft.com/office/drawing/2014/main" val="2496946561"/>
                    </a:ext>
                  </a:extLst>
                </a:gridCol>
                <a:gridCol w="995281">
                  <a:extLst>
                    <a:ext uri="{9D8B030D-6E8A-4147-A177-3AD203B41FA5}">
                      <a16:colId xmlns:a16="http://schemas.microsoft.com/office/drawing/2014/main" val="4009481587"/>
                    </a:ext>
                  </a:extLst>
                </a:gridCol>
                <a:gridCol w="1432232">
                  <a:extLst>
                    <a:ext uri="{9D8B030D-6E8A-4147-A177-3AD203B41FA5}">
                      <a16:colId xmlns:a16="http://schemas.microsoft.com/office/drawing/2014/main" val="1106373355"/>
                    </a:ext>
                  </a:extLst>
                </a:gridCol>
                <a:gridCol w="1158568">
                  <a:extLst>
                    <a:ext uri="{9D8B030D-6E8A-4147-A177-3AD203B41FA5}">
                      <a16:colId xmlns:a16="http://schemas.microsoft.com/office/drawing/2014/main" val="1672286949"/>
                    </a:ext>
                  </a:extLst>
                </a:gridCol>
                <a:gridCol w="1093580">
                  <a:extLst>
                    <a:ext uri="{9D8B030D-6E8A-4147-A177-3AD203B41FA5}">
                      <a16:colId xmlns:a16="http://schemas.microsoft.com/office/drawing/2014/main" val="2896376936"/>
                    </a:ext>
                  </a:extLst>
                </a:gridCol>
                <a:gridCol w="1290394">
                  <a:extLst>
                    <a:ext uri="{9D8B030D-6E8A-4147-A177-3AD203B41FA5}">
                      <a16:colId xmlns:a16="http://schemas.microsoft.com/office/drawing/2014/main" val="2378959834"/>
                    </a:ext>
                  </a:extLst>
                </a:gridCol>
              </a:tblGrid>
              <a:tr h="429382">
                <a:tc>
                  <a:txBody>
                    <a:bodyPr/>
                    <a:lstStyle/>
                    <a:p>
                      <a:pPr algn="ctr"/>
                      <a:r>
                        <a:rPr lang="en-US" sz="1400" dirty="0"/>
                        <a:t>Customer</a:t>
                      </a:r>
                      <a:endParaRPr lang="en-US" dirty="0"/>
                    </a:p>
                  </a:txBody>
                  <a:tcPr/>
                </a:tc>
                <a:tc>
                  <a:txBody>
                    <a:bodyPr/>
                    <a:lstStyle/>
                    <a:p>
                      <a:pPr algn="ctr"/>
                      <a:r>
                        <a:rPr lang="en-US" sz="1400" dirty="0"/>
                        <a:t>End Customer</a:t>
                      </a:r>
                    </a:p>
                  </a:txBody>
                  <a:tcPr/>
                </a:tc>
                <a:tc>
                  <a:txBody>
                    <a:bodyPr/>
                    <a:lstStyle/>
                    <a:p>
                      <a:pPr algn="ctr"/>
                      <a:r>
                        <a:rPr lang="en-US" sz="1400" dirty="0"/>
                        <a:t>Product</a:t>
                      </a:r>
                    </a:p>
                  </a:txBody>
                  <a:tcPr/>
                </a:tc>
                <a:tc>
                  <a:txBody>
                    <a:bodyPr/>
                    <a:lstStyle/>
                    <a:p>
                      <a:pPr algn="ctr"/>
                      <a:r>
                        <a:rPr lang="en-US" sz="1400" dirty="0"/>
                        <a:t>Year</a:t>
                      </a:r>
                      <a:endParaRPr lang="en-US" dirty="0"/>
                    </a:p>
                  </a:txBody>
                  <a:tcPr/>
                </a:tc>
                <a:tc>
                  <a:txBody>
                    <a:bodyPr/>
                    <a:lstStyle/>
                    <a:p>
                      <a:pPr algn="ctr"/>
                      <a:r>
                        <a:rPr lang="en-US" sz="1400" dirty="0"/>
                        <a:t>Detailed engineering</a:t>
                      </a:r>
                    </a:p>
                  </a:txBody>
                  <a:tcPr/>
                </a:tc>
                <a:tc>
                  <a:txBody>
                    <a:bodyPr/>
                    <a:lstStyle/>
                    <a:p>
                      <a:pPr algn="ctr"/>
                      <a:r>
                        <a:rPr lang="en-US" sz="1400" dirty="0"/>
                        <a:t>Manufacturing</a:t>
                      </a:r>
                    </a:p>
                  </a:txBody>
                  <a:tcPr/>
                </a:tc>
                <a:tc>
                  <a:txBody>
                    <a:bodyPr/>
                    <a:lstStyle/>
                    <a:p>
                      <a:pPr algn="ctr"/>
                      <a:r>
                        <a:rPr lang="en-US" sz="1400" dirty="0"/>
                        <a:t>No of Equipment's supplied</a:t>
                      </a:r>
                    </a:p>
                  </a:txBody>
                  <a:tcPr/>
                </a:tc>
                <a:tc>
                  <a:txBody>
                    <a:bodyPr/>
                    <a:lstStyle/>
                    <a:p>
                      <a:pPr algn="ctr"/>
                      <a:r>
                        <a:rPr lang="en-US" sz="1400" dirty="0"/>
                        <a:t>MOC</a:t>
                      </a:r>
                    </a:p>
                  </a:txBody>
                  <a:tcPr/>
                </a:tc>
                <a:tc>
                  <a:txBody>
                    <a:bodyPr/>
                    <a:lstStyle/>
                    <a:p>
                      <a:pPr algn="ctr"/>
                      <a:r>
                        <a:rPr lang="en-US" sz="1400" dirty="0"/>
                        <a:t>Total Project weight in Tons</a:t>
                      </a:r>
                    </a:p>
                  </a:txBody>
                  <a:tcPr/>
                </a:tc>
                <a:extLst>
                  <a:ext uri="{0D108BD9-81ED-4DB2-BD59-A6C34878D82A}">
                    <a16:rowId xmlns:a16="http://schemas.microsoft.com/office/drawing/2014/main" val="1876313209"/>
                  </a:ext>
                </a:extLst>
              </a:tr>
              <a:tr h="429382">
                <a:tc>
                  <a:txBody>
                    <a:bodyPr/>
                    <a:lstStyle/>
                    <a:p>
                      <a:r>
                        <a:rPr lang="en-US" dirty="0"/>
                        <a:t>Alfa Laval</a:t>
                      </a:r>
                    </a:p>
                  </a:txBody>
                  <a:tcPr/>
                </a:tc>
                <a:tc>
                  <a:txBody>
                    <a:bodyPr/>
                    <a:lstStyle/>
                    <a:p>
                      <a:r>
                        <a:rPr lang="en-US" dirty="0"/>
                        <a:t>Edible Oil Refineries</a:t>
                      </a:r>
                    </a:p>
                  </a:txBody>
                  <a:tcPr/>
                </a:tc>
                <a:tc>
                  <a:txBody>
                    <a:bodyPr/>
                    <a:lstStyle/>
                    <a:p>
                      <a:r>
                        <a:rPr lang="en-US" dirty="0"/>
                        <a:t>Heat Exchanger</a:t>
                      </a:r>
                    </a:p>
                  </a:txBody>
                  <a:tcPr/>
                </a:tc>
                <a:tc>
                  <a:txBody>
                    <a:bodyPr/>
                    <a:lstStyle/>
                    <a:p>
                      <a:r>
                        <a:rPr lang="en-US" dirty="0"/>
                        <a:t>2017 – 2022</a:t>
                      </a:r>
                    </a:p>
                  </a:txBody>
                  <a:tcPr/>
                </a:tc>
                <a:tc>
                  <a:txBody>
                    <a:bodyPr/>
                    <a:lstStyle/>
                    <a:p>
                      <a:r>
                        <a:rPr lang="en-US" dirty="0"/>
                        <a:t>No</a:t>
                      </a:r>
                    </a:p>
                  </a:txBody>
                  <a:tcPr/>
                </a:tc>
                <a:tc>
                  <a:txBody>
                    <a:bodyPr/>
                    <a:lstStyle/>
                    <a:p>
                      <a:r>
                        <a:rPr lang="en-US" dirty="0"/>
                        <a:t>Yes</a:t>
                      </a:r>
                    </a:p>
                  </a:txBody>
                  <a:tcPr/>
                </a:tc>
                <a:tc>
                  <a:txBody>
                    <a:bodyPr/>
                    <a:lstStyle/>
                    <a:p>
                      <a:r>
                        <a:rPr lang="en-US" dirty="0"/>
                        <a:t>20</a:t>
                      </a:r>
                    </a:p>
                  </a:txBody>
                  <a:tcPr/>
                </a:tc>
                <a:tc>
                  <a:txBody>
                    <a:bodyPr/>
                    <a:lstStyle/>
                    <a:p>
                      <a:r>
                        <a:rPr lang="en-US" dirty="0"/>
                        <a:t>SS304/SS316</a:t>
                      </a:r>
                    </a:p>
                  </a:txBody>
                  <a:tcPr/>
                </a:tc>
                <a:tc>
                  <a:txBody>
                    <a:bodyPr/>
                    <a:lstStyle/>
                    <a:p>
                      <a:r>
                        <a:rPr lang="en-US" dirty="0"/>
                        <a:t>225</a:t>
                      </a:r>
                    </a:p>
                  </a:txBody>
                  <a:tcPr/>
                </a:tc>
                <a:extLst>
                  <a:ext uri="{0D108BD9-81ED-4DB2-BD59-A6C34878D82A}">
                    <a16:rowId xmlns:a16="http://schemas.microsoft.com/office/drawing/2014/main" val="2619794886"/>
                  </a:ext>
                </a:extLst>
              </a:tr>
            </a:tbl>
          </a:graphicData>
        </a:graphic>
      </p:graphicFrame>
      <p:pic>
        <p:nvPicPr>
          <p:cNvPr id="4" name="Picture 3">
            <a:extLst>
              <a:ext uri="{FF2B5EF4-FFF2-40B4-BE49-F238E27FC236}">
                <a16:creationId xmlns:a16="http://schemas.microsoft.com/office/drawing/2014/main" id="{4DF9DA4A-4592-B245-A9A0-EB937AF1EE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42245" y="1045525"/>
            <a:ext cx="6307503" cy="4120820"/>
          </a:xfrm>
          <a:prstGeom prst="rect">
            <a:avLst/>
          </a:prstGeom>
        </p:spPr>
      </p:pic>
      <p:sp>
        <p:nvSpPr>
          <p:cNvPr id="5" name="Rectangle 4">
            <a:extLst>
              <a:ext uri="{FF2B5EF4-FFF2-40B4-BE49-F238E27FC236}">
                <a16:creationId xmlns:a16="http://schemas.microsoft.com/office/drawing/2014/main" id="{9DA5398F-5F6A-134D-8D27-40238C6E6E7A}"/>
              </a:ext>
            </a:extLst>
          </p:cNvPr>
          <p:cNvSpPr/>
          <p:nvPr/>
        </p:nvSpPr>
        <p:spPr>
          <a:xfrm>
            <a:off x="9249748" y="1290653"/>
            <a:ext cx="2881996" cy="1754326"/>
          </a:xfrm>
          <a:prstGeom prst="rect">
            <a:avLst/>
          </a:prstGeom>
        </p:spPr>
        <p:txBody>
          <a:bodyPr wrap="square">
            <a:spAutoFit/>
          </a:bodyPr>
          <a:lstStyle/>
          <a:p>
            <a:pPr marL="285750" indent="-285750">
              <a:buFontTx/>
              <a:buChar char="-"/>
            </a:pPr>
            <a:r>
              <a:rPr lang="en-US" b="1" dirty="0">
                <a:solidFill>
                  <a:schemeClr val="bg1"/>
                </a:solidFill>
              </a:rPr>
              <a:t>Heat exchanger for edible oil plant  VHE/ FHE </a:t>
            </a:r>
          </a:p>
          <a:p>
            <a:pPr marL="285750" indent="-285750">
              <a:buFontTx/>
              <a:buChar char="-"/>
            </a:pPr>
            <a:endParaRPr lang="en-US" b="1" dirty="0">
              <a:solidFill>
                <a:schemeClr val="bg1"/>
              </a:solidFill>
            </a:endParaRPr>
          </a:p>
          <a:p>
            <a:r>
              <a:rPr lang="en-US" b="1" dirty="0">
                <a:solidFill>
                  <a:schemeClr val="bg1"/>
                </a:solidFill>
              </a:rPr>
              <a:t> ** Products developed for </a:t>
            </a:r>
          </a:p>
          <a:p>
            <a:r>
              <a:rPr lang="en-US" b="1" dirty="0">
                <a:solidFill>
                  <a:schemeClr val="bg1"/>
                </a:solidFill>
              </a:rPr>
              <a:t>   first in India </a:t>
            </a:r>
          </a:p>
        </p:txBody>
      </p:sp>
    </p:spTree>
    <p:extLst>
      <p:ext uri="{BB962C8B-B14F-4D97-AF65-F5344CB8AC3E}">
        <p14:creationId xmlns:p14="http://schemas.microsoft.com/office/powerpoint/2010/main" val="377573160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29576"/>
            <a:ext cx="12192000" cy="6828423"/>
          </a:xfrm>
          <a:prstGeom prst="rect">
            <a:avLst/>
          </a:prstGeom>
        </p:spPr>
      </p:pic>
      <p:sp>
        <p:nvSpPr>
          <p:cNvPr id="19" name="Rectangle 18">
            <a:hlinkClick r:id="" action="ppaction://hlinkshowjump?jump=endshow"/>
            <a:hlinkHover r:id="rId4" action="ppaction://hlinksldjump"/>
            <a:extLst>
              <a:ext uri="{FF2B5EF4-FFF2-40B4-BE49-F238E27FC236}">
                <a16:creationId xmlns:a16="http://schemas.microsoft.com/office/drawing/2014/main" id="{06365000-A3D0-844F-BE8D-E86F280921F4}"/>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7" name="Rectangle 16">
            <a:extLst>
              <a:ext uri="{FF2B5EF4-FFF2-40B4-BE49-F238E27FC236}">
                <a16:creationId xmlns:a16="http://schemas.microsoft.com/office/drawing/2014/main" id="{95AF5186-2C11-3645-A87D-8B2D03BA6582}"/>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18" name="Rectangle 17">
            <a:hlinkClick r:id="rId5" action="ppaction://hlinksldjump"/>
            <a:extLst>
              <a:ext uri="{FF2B5EF4-FFF2-40B4-BE49-F238E27FC236}">
                <a16:creationId xmlns:a16="http://schemas.microsoft.com/office/drawing/2014/main" id="{AA933621-026D-A349-BEFA-EFA3371A6697}"/>
              </a:ext>
            </a:extLst>
          </p:cNvPr>
          <p:cNvSpPr/>
          <p:nvPr/>
        </p:nvSpPr>
        <p:spPr>
          <a:xfrm>
            <a:off x="53108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20" name="Rectangle 19">
            <a:hlinkHover r:id="rId4" action="ppaction://hlinksldjump"/>
            <a:extLst>
              <a:ext uri="{FF2B5EF4-FFF2-40B4-BE49-F238E27FC236}">
                <a16:creationId xmlns:a16="http://schemas.microsoft.com/office/drawing/2014/main" id="{28B4F446-540A-4C4C-B968-42642F3FB0ED}"/>
              </a:ext>
            </a:extLst>
          </p:cNvPr>
          <p:cNvSpPr/>
          <p:nvPr/>
        </p:nvSpPr>
        <p:spPr>
          <a:xfrm>
            <a:off x="277644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21" name="Rectangle 20">
            <a:hlinkHover r:id="rId6" action="ppaction://hlinksldjump"/>
            <a:extLst>
              <a:ext uri="{FF2B5EF4-FFF2-40B4-BE49-F238E27FC236}">
                <a16:creationId xmlns:a16="http://schemas.microsoft.com/office/drawing/2014/main" id="{E4F0F66E-E489-6C47-A4D2-4CA9892076F0}"/>
              </a:ext>
            </a:extLst>
          </p:cNvPr>
          <p:cNvSpPr/>
          <p:nvPr/>
        </p:nvSpPr>
        <p:spPr>
          <a:xfrm>
            <a:off x="502180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Facility</a:t>
            </a:r>
            <a:endParaRPr lang="en-GB" sz="2000" dirty="0">
              <a:solidFill>
                <a:schemeClr val="bg2"/>
              </a:solidFill>
              <a:latin typeface="Segoe UI Light" panose="020B0502040204020203" pitchFamily="34" charset="0"/>
            </a:endParaRPr>
          </a:p>
        </p:txBody>
      </p:sp>
      <p:sp>
        <p:nvSpPr>
          <p:cNvPr id="22" name="Rectangle 21">
            <a:hlinkClick r:id="rId7" action="ppaction://hlinksldjump"/>
            <a:extLst>
              <a:ext uri="{FF2B5EF4-FFF2-40B4-BE49-F238E27FC236}">
                <a16:creationId xmlns:a16="http://schemas.microsoft.com/office/drawing/2014/main" id="{1CC4BEAC-D99B-8B4F-9A95-6D2FF11EAC93}"/>
              </a:ext>
            </a:extLst>
          </p:cNvPr>
          <p:cNvSpPr/>
          <p:nvPr/>
        </p:nvSpPr>
        <p:spPr>
          <a:xfrm>
            <a:off x="951252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3" name="Rectangle 22">
            <a:extLst>
              <a:ext uri="{FF2B5EF4-FFF2-40B4-BE49-F238E27FC236}">
                <a16:creationId xmlns:a16="http://schemas.microsoft.com/office/drawing/2014/main" id="{CB130D11-FF7E-CE44-B37D-A3086CF15869}"/>
              </a:ext>
            </a:extLst>
          </p:cNvPr>
          <p:cNvSpPr/>
          <p:nvPr/>
        </p:nvSpPr>
        <p:spPr>
          <a:xfrm>
            <a:off x="7267162"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Portfolio</a:t>
            </a:r>
            <a:endParaRPr lang="en-GB" sz="2000" dirty="0">
              <a:solidFill>
                <a:schemeClr val="bg1"/>
              </a:solidFill>
              <a:latin typeface="Segoe UI Light" panose="020B0502040204020203" pitchFamily="34" charset="0"/>
            </a:endParaRPr>
          </a:p>
        </p:txBody>
      </p:sp>
      <p:sp>
        <p:nvSpPr>
          <p:cNvPr id="14" name="Rectangle 13"/>
          <p:cNvSpPr/>
          <p:nvPr/>
        </p:nvSpPr>
        <p:spPr>
          <a:xfrm>
            <a:off x="7267162" y="927105"/>
            <a:ext cx="2148396" cy="69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graphicFrame>
        <p:nvGraphicFramePr>
          <p:cNvPr id="16" name="Table 15">
            <a:extLst>
              <a:ext uri="{FF2B5EF4-FFF2-40B4-BE49-F238E27FC236}">
                <a16:creationId xmlns:a16="http://schemas.microsoft.com/office/drawing/2014/main" id="{A92A2362-EC96-9744-B245-CFE83AF0A9C1}"/>
              </a:ext>
            </a:extLst>
          </p:cNvPr>
          <p:cNvGraphicFramePr>
            <a:graphicFrameLocks noGrp="1"/>
          </p:cNvGraphicFramePr>
          <p:nvPr>
            <p:extLst>
              <p:ext uri="{D42A27DB-BD31-4B8C-83A1-F6EECF244321}">
                <p14:modId xmlns:p14="http://schemas.microsoft.com/office/powerpoint/2010/main" val="410382480"/>
              </p:ext>
            </p:extLst>
          </p:nvPr>
        </p:nvGraphicFramePr>
        <p:xfrm>
          <a:off x="289226" y="5245095"/>
          <a:ext cx="11613543" cy="1371600"/>
        </p:xfrm>
        <a:graphic>
          <a:graphicData uri="http://schemas.openxmlformats.org/drawingml/2006/table">
            <a:tbl>
              <a:tblPr firstRow="1" bandRow="1">
                <a:tableStyleId>{5C22544A-7EE6-4342-B048-85BDC9FD1C3A}</a:tableStyleId>
              </a:tblPr>
              <a:tblGrid>
                <a:gridCol w="1195912">
                  <a:extLst>
                    <a:ext uri="{9D8B030D-6E8A-4147-A177-3AD203B41FA5}">
                      <a16:colId xmlns:a16="http://schemas.microsoft.com/office/drawing/2014/main" val="65646000"/>
                    </a:ext>
                  </a:extLst>
                </a:gridCol>
                <a:gridCol w="2118031">
                  <a:extLst>
                    <a:ext uri="{9D8B030D-6E8A-4147-A177-3AD203B41FA5}">
                      <a16:colId xmlns:a16="http://schemas.microsoft.com/office/drawing/2014/main" val="3130018320"/>
                    </a:ext>
                  </a:extLst>
                </a:gridCol>
                <a:gridCol w="1491343">
                  <a:extLst>
                    <a:ext uri="{9D8B030D-6E8A-4147-A177-3AD203B41FA5}">
                      <a16:colId xmlns:a16="http://schemas.microsoft.com/office/drawing/2014/main" val="808202681"/>
                    </a:ext>
                  </a:extLst>
                </a:gridCol>
                <a:gridCol w="838202">
                  <a:extLst>
                    <a:ext uri="{9D8B030D-6E8A-4147-A177-3AD203B41FA5}">
                      <a16:colId xmlns:a16="http://schemas.microsoft.com/office/drawing/2014/main" val="2496946561"/>
                    </a:ext>
                  </a:extLst>
                </a:gridCol>
                <a:gridCol w="995281">
                  <a:extLst>
                    <a:ext uri="{9D8B030D-6E8A-4147-A177-3AD203B41FA5}">
                      <a16:colId xmlns:a16="http://schemas.microsoft.com/office/drawing/2014/main" val="4009481587"/>
                    </a:ext>
                  </a:extLst>
                </a:gridCol>
                <a:gridCol w="1432232">
                  <a:extLst>
                    <a:ext uri="{9D8B030D-6E8A-4147-A177-3AD203B41FA5}">
                      <a16:colId xmlns:a16="http://schemas.microsoft.com/office/drawing/2014/main" val="1106373355"/>
                    </a:ext>
                  </a:extLst>
                </a:gridCol>
                <a:gridCol w="1158568">
                  <a:extLst>
                    <a:ext uri="{9D8B030D-6E8A-4147-A177-3AD203B41FA5}">
                      <a16:colId xmlns:a16="http://schemas.microsoft.com/office/drawing/2014/main" val="1672286949"/>
                    </a:ext>
                  </a:extLst>
                </a:gridCol>
                <a:gridCol w="1093580">
                  <a:extLst>
                    <a:ext uri="{9D8B030D-6E8A-4147-A177-3AD203B41FA5}">
                      <a16:colId xmlns:a16="http://schemas.microsoft.com/office/drawing/2014/main" val="2896376936"/>
                    </a:ext>
                  </a:extLst>
                </a:gridCol>
                <a:gridCol w="1290394">
                  <a:extLst>
                    <a:ext uri="{9D8B030D-6E8A-4147-A177-3AD203B41FA5}">
                      <a16:colId xmlns:a16="http://schemas.microsoft.com/office/drawing/2014/main" val="2378959834"/>
                    </a:ext>
                  </a:extLst>
                </a:gridCol>
              </a:tblGrid>
              <a:tr h="429382">
                <a:tc>
                  <a:txBody>
                    <a:bodyPr/>
                    <a:lstStyle/>
                    <a:p>
                      <a:pPr algn="ctr"/>
                      <a:r>
                        <a:rPr lang="en-US" sz="1400" dirty="0"/>
                        <a:t>Customer</a:t>
                      </a:r>
                      <a:endParaRPr lang="en-US" dirty="0"/>
                    </a:p>
                  </a:txBody>
                  <a:tcPr/>
                </a:tc>
                <a:tc>
                  <a:txBody>
                    <a:bodyPr/>
                    <a:lstStyle/>
                    <a:p>
                      <a:pPr algn="ctr"/>
                      <a:r>
                        <a:rPr lang="en-US" sz="1400" dirty="0"/>
                        <a:t>End Customer</a:t>
                      </a:r>
                    </a:p>
                  </a:txBody>
                  <a:tcPr/>
                </a:tc>
                <a:tc>
                  <a:txBody>
                    <a:bodyPr/>
                    <a:lstStyle/>
                    <a:p>
                      <a:pPr algn="ctr"/>
                      <a:r>
                        <a:rPr lang="en-US" sz="1400" dirty="0"/>
                        <a:t>Product</a:t>
                      </a:r>
                    </a:p>
                  </a:txBody>
                  <a:tcPr/>
                </a:tc>
                <a:tc>
                  <a:txBody>
                    <a:bodyPr/>
                    <a:lstStyle/>
                    <a:p>
                      <a:pPr algn="ctr"/>
                      <a:r>
                        <a:rPr lang="en-US" sz="1400" dirty="0"/>
                        <a:t>Year</a:t>
                      </a:r>
                      <a:endParaRPr lang="en-US" dirty="0"/>
                    </a:p>
                  </a:txBody>
                  <a:tcPr/>
                </a:tc>
                <a:tc>
                  <a:txBody>
                    <a:bodyPr/>
                    <a:lstStyle/>
                    <a:p>
                      <a:pPr algn="ctr"/>
                      <a:r>
                        <a:rPr lang="en-US" sz="1400" dirty="0"/>
                        <a:t>Detailed engineering</a:t>
                      </a:r>
                    </a:p>
                  </a:txBody>
                  <a:tcPr/>
                </a:tc>
                <a:tc>
                  <a:txBody>
                    <a:bodyPr/>
                    <a:lstStyle/>
                    <a:p>
                      <a:pPr algn="ctr"/>
                      <a:r>
                        <a:rPr lang="en-US" sz="1400" dirty="0"/>
                        <a:t>Manufacturing</a:t>
                      </a:r>
                    </a:p>
                  </a:txBody>
                  <a:tcPr/>
                </a:tc>
                <a:tc>
                  <a:txBody>
                    <a:bodyPr/>
                    <a:lstStyle/>
                    <a:p>
                      <a:pPr algn="ctr"/>
                      <a:r>
                        <a:rPr lang="en-US" sz="1400" dirty="0"/>
                        <a:t>No of Equipment's supplied</a:t>
                      </a:r>
                    </a:p>
                  </a:txBody>
                  <a:tcPr/>
                </a:tc>
                <a:tc>
                  <a:txBody>
                    <a:bodyPr/>
                    <a:lstStyle/>
                    <a:p>
                      <a:pPr algn="ctr"/>
                      <a:r>
                        <a:rPr lang="en-US" sz="1400" dirty="0"/>
                        <a:t>MOC</a:t>
                      </a:r>
                    </a:p>
                  </a:txBody>
                  <a:tcPr/>
                </a:tc>
                <a:tc>
                  <a:txBody>
                    <a:bodyPr/>
                    <a:lstStyle/>
                    <a:p>
                      <a:pPr algn="ctr"/>
                      <a:r>
                        <a:rPr lang="en-US" sz="1400" dirty="0"/>
                        <a:t>Total Project weight in Tons</a:t>
                      </a:r>
                    </a:p>
                  </a:txBody>
                  <a:tcPr/>
                </a:tc>
                <a:extLst>
                  <a:ext uri="{0D108BD9-81ED-4DB2-BD59-A6C34878D82A}">
                    <a16:rowId xmlns:a16="http://schemas.microsoft.com/office/drawing/2014/main" val="1876313209"/>
                  </a:ext>
                </a:extLst>
              </a:tr>
              <a:tr h="429382">
                <a:tc>
                  <a:txBody>
                    <a:bodyPr/>
                    <a:lstStyle/>
                    <a:p>
                      <a:r>
                        <a:rPr lang="en-US" dirty="0"/>
                        <a:t>Alfa Laval</a:t>
                      </a:r>
                    </a:p>
                  </a:txBody>
                  <a:tcPr/>
                </a:tc>
                <a:tc>
                  <a:txBody>
                    <a:bodyPr/>
                    <a:lstStyle/>
                    <a:p>
                      <a:r>
                        <a:rPr lang="en-US" dirty="0"/>
                        <a:t>Biocon Pharma</a:t>
                      </a:r>
                    </a:p>
                  </a:txBody>
                  <a:tcPr/>
                </a:tc>
                <a:tc>
                  <a:txBody>
                    <a:bodyPr/>
                    <a:lstStyle/>
                    <a:p>
                      <a:r>
                        <a:rPr lang="en-US" dirty="0"/>
                        <a:t>Fermenter/Reactor</a:t>
                      </a:r>
                    </a:p>
                  </a:txBody>
                  <a:tcPr/>
                </a:tc>
                <a:tc>
                  <a:txBody>
                    <a:bodyPr/>
                    <a:lstStyle/>
                    <a:p>
                      <a:r>
                        <a:rPr lang="en-US" dirty="0"/>
                        <a:t>2021 – 2022</a:t>
                      </a:r>
                    </a:p>
                  </a:txBody>
                  <a:tcPr/>
                </a:tc>
                <a:tc>
                  <a:txBody>
                    <a:bodyPr/>
                    <a:lstStyle/>
                    <a:p>
                      <a:r>
                        <a:rPr lang="en-US" dirty="0"/>
                        <a:t>Yes</a:t>
                      </a:r>
                    </a:p>
                  </a:txBody>
                  <a:tcPr/>
                </a:tc>
                <a:tc>
                  <a:txBody>
                    <a:bodyPr/>
                    <a:lstStyle/>
                    <a:p>
                      <a:r>
                        <a:rPr lang="en-US" dirty="0"/>
                        <a:t>Yes</a:t>
                      </a:r>
                    </a:p>
                  </a:txBody>
                  <a:tcPr/>
                </a:tc>
                <a:tc>
                  <a:txBody>
                    <a:bodyPr/>
                    <a:lstStyle/>
                    <a:p>
                      <a:r>
                        <a:rPr lang="en-US" dirty="0"/>
                        <a:t>7</a:t>
                      </a:r>
                    </a:p>
                  </a:txBody>
                  <a:tcPr/>
                </a:tc>
                <a:tc>
                  <a:txBody>
                    <a:bodyPr/>
                    <a:lstStyle/>
                    <a:p>
                      <a:r>
                        <a:rPr lang="en-US" dirty="0"/>
                        <a:t>SS304/SS316</a:t>
                      </a:r>
                    </a:p>
                  </a:txBody>
                  <a:tcPr/>
                </a:tc>
                <a:tc>
                  <a:txBody>
                    <a:bodyPr/>
                    <a:lstStyle/>
                    <a:p>
                      <a:r>
                        <a:rPr lang="en-US" dirty="0"/>
                        <a:t>55</a:t>
                      </a:r>
                    </a:p>
                  </a:txBody>
                  <a:tcPr/>
                </a:tc>
                <a:extLst>
                  <a:ext uri="{0D108BD9-81ED-4DB2-BD59-A6C34878D82A}">
                    <a16:rowId xmlns:a16="http://schemas.microsoft.com/office/drawing/2014/main" val="2619794886"/>
                  </a:ext>
                </a:extLst>
              </a:tr>
            </a:tbl>
          </a:graphicData>
        </a:graphic>
      </p:graphicFrame>
      <p:pic>
        <p:nvPicPr>
          <p:cNvPr id="3" name="Picture 2">
            <a:extLst>
              <a:ext uri="{FF2B5EF4-FFF2-40B4-BE49-F238E27FC236}">
                <a16:creationId xmlns:a16="http://schemas.microsoft.com/office/drawing/2014/main" id="{451FA88F-E835-5D47-8DF8-DDA5F33897B9}"/>
              </a:ext>
            </a:extLst>
          </p:cNvPr>
          <p:cNvPicPr>
            <a:picLocks noChangeAspect="1"/>
          </p:cNvPicPr>
          <p:nvPr/>
        </p:nvPicPr>
        <p:blipFill rotWithShape="1">
          <a:blip r:embed="rId8">
            <a:extLst>
              <a:ext uri="{28A0092B-C50C-407E-A947-70E740481C1C}">
                <a14:useLocalDpi xmlns:a14="http://schemas.microsoft.com/office/drawing/2010/main" val="0"/>
              </a:ext>
            </a:extLst>
          </a:blip>
          <a:srcRect l="2266" t="19143" r="8667" b="5244"/>
          <a:stretch/>
        </p:blipFill>
        <p:spPr>
          <a:xfrm>
            <a:off x="2903313" y="1025926"/>
            <a:ext cx="6385373" cy="4065613"/>
          </a:xfrm>
          <a:prstGeom prst="rect">
            <a:avLst/>
          </a:prstGeom>
        </p:spPr>
      </p:pic>
    </p:spTree>
    <p:extLst>
      <p:ext uri="{BB962C8B-B14F-4D97-AF65-F5344CB8AC3E}">
        <p14:creationId xmlns:p14="http://schemas.microsoft.com/office/powerpoint/2010/main" val="421611057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29576"/>
            <a:ext cx="12192000" cy="6828423"/>
          </a:xfrm>
          <a:prstGeom prst="rect">
            <a:avLst/>
          </a:prstGeom>
        </p:spPr>
      </p:pic>
      <p:sp>
        <p:nvSpPr>
          <p:cNvPr id="19" name="Rectangle 18">
            <a:hlinkClick r:id="" action="ppaction://hlinkshowjump?jump=endshow"/>
            <a:hlinkHover r:id="rId4" action="ppaction://hlinksldjump"/>
            <a:extLst>
              <a:ext uri="{FF2B5EF4-FFF2-40B4-BE49-F238E27FC236}">
                <a16:creationId xmlns:a16="http://schemas.microsoft.com/office/drawing/2014/main" id="{06365000-A3D0-844F-BE8D-E86F280921F4}"/>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7" name="Rectangle 16">
            <a:extLst>
              <a:ext uri="{FF2B5EF4-FFF2-40B4-BE49-F238E27FC236}">
                <a16:creationId xmlns:a16="http://schemas.microsoft.com/office/drawing/2014/main" id="{95AF5186-2C11-3645-A87D-8B2D03BA6582}"/>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18" name="Rectangle 17">
            <a:hlinkClick r:id="rId5" action="ppaction://hlinksldjump"/>
            <a:extLst>
              <a:ext uri="{FF2B5EF4-FFF2-40B4-BE49-F238E27FC236}">
                <a16:creationId xmlns:a16="http://schemas.microsoft.com/office/drawing/2014/main" id="{AA933621-026D-A349-BEFA-EFA3371A6697}"/>
              </a:ext>
            </a:extLst>
          </p:cNvPr>
          <p:cNvSpPr/>
          <p:nvPr/>
        </p:nvSpPr>
        <p:spPr>
          <a:xfrm>
            <a:off x="53108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20" name="Rectangle 19">
            <a:hlinkHover r:id="rId4" action="ppaction://hlinksldjump"/>
            <a:extLst>
              <a:ext uri="{FF2B5EF4-FFF2-40B4-BE49-F238E27FC236}">
                <a16:creationId xmlns:a16="http://schemas.microsoft.com/office/drawing/2014/main" id="{28B4F446-540A-4C4C-B968-42642F3FB0ED}"/>
              </a:ext>
            </a:extLst>
          </p:cNvPr>
          <p:cNvSpPr/>
          <p:nvPr/>
        </p:nvSpPr>
        <p:spPr>
          <a:xfrm>
            <a:off x="277644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21" name="Rectangle 20">
            <a:hlinkHover r:id="rId6" action="ppaction://hlinksldjump"/>
            <a:extLst>
              <a:ext uri="{FF2B5EF4-FFF2-40B4-BE49-F238E27FC236}">
                <a16:creationId xmlns:a16="http://schemas.microsoft.com/office/drawing/2014/main" id="{E4F0F66E-E489-6C47-A4D2-4CA9892076F0}"/>
              </a:ext>
            </a:extLst>
          </p:cNvPr>
          <p:cNvSpPr/>
          <p:nvPr/>
        </p:nvSpPr>
        <p:spPr>
          <a:xfrm>
            <a:off x="502180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Facility</a:t>
            </a:r>
            <a:endParaRPr lang="en-GB" sz="2000" dirty="0">
              <a:solidFill>
                <a:schemeClr val="bg2"/>
              </a:solidFill>
              <a:latin typeface="Segoe UI Light" panose="020B0502040204020203" pitchFamily="34" charset="0"/>
            </a:endParaRPr>
          </a:p>
        </p:txBody>
      </p:sp>
      <p:sp>
        <p:nvSpPr>
          <p:cNvPr id="22" name="Rectangle 21">
            <a:hlinkClick r:id="rId7" action="ppaction://hlinksldjump"/>
            <a:extLst>
              <a:ext uri="{FF2B5EF4-FFF2-40B4-BE49-F238E27FC236}">
                <a16:creationId xmlns:a16="http://schemas.microsoft.com/office/drawing/2014/main" id="{1CC4BEAC-D99B-8B4F-9A95-6D2FF11EAC93}"/>
              </a:ext>
            </a:extLst>
          </p:cNvPr>
          <p:cNvSpPr/>
          <p:nvPr/>
        </p:nvSpPr>
        <p:spPr>
          <a:xfrm>
            <a:off x="951252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3" name="Rectangle 22">
            <a:extLst>
              <a:ext uri="{FF2B5EF4-FFF2-40B4-BE49-F238E27FC236}">
                <a16:creationId xmlns:a16="http://schemas.microsoft.com/office/drawing/2014/main" id="{CB130D11-FF7E-CE44-B37D-A3086CF15869}"/>
              </a:ext>
            </a:extLst>
          </p:cNvPr>
          <p:cNvSpPr/>
          <p:nvPr/>
        </p:nvSpPr>
        <p:spPr>
          <a:xfrm>
            <a:off x="7267162"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Portfolio</a:t>
            </a:r>
            <a:endParaRPr lang="en-GB" sz="2000" dirty="0">
              <a:solidFill>
                <a:schemeClr val="bg1"/>
              </a:solidFill>
              <a:latin typeface="Segoe UI Light" panose="020B0502040204020203" pitchFamily="34" charset="0"/>
            </a:endParaRPr>
          </a:p>
        </p:txBody>
      </p:sp>
      <p:sp>
        <p:nvSpPr>
          <p:cNvPr id="14" name="Rectangle 13"/>
          <p:cNvSpPr/>
          <p:nvPr/>
        </p:nvSpPr>
        <p:spPr>
          <a:xfrm>
            <a:off x="7267162" y="927105"/>
            <a:ext cx="2148396" cy="69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graphicFrame>
        <p:nvGraphicFramePr>
          <p:cNvPr id="16" name="Table 15">
            <a:extLst>
              <a:ext uri="{FF2B5EF4-FFF2-40B4-BE49-F238E27FC236}">
                <a16:creationId xmlns:a16="http://schemas.microsoft.com/office/drawing/2014/main" id="{A92A2362-EC96-9744-B245-CFE83AF0A9C1}"/>
              </a:ext>
            </a:extLst>
          </p:cNvPr>
          <p:cNvGraphicFramePr>
            <a:graphicFrameLocks noGrp="1"/>
          </p:cNvGraphicFramePr>
          <p:nvPr>
            <p:extLst>
              <p:ext uri="{D42A27DB-BD31-4B8C-83A1-F6EECF244321}">
                <p14:modId xmlns:p14="http://schemas.microsoft.com/office/powerpoint/2010/main" val="2581342533"/>
              </p:ext>
            </p:extLst>
          </p:nvPr>
        </p:nvGraphicFramePr>
        <p:xfrm>
          <a:off x="289226" y="5245095"/>
          <a:ext cx="11613543" cy="1371600"/>
        </p:xfrm>
        <a:graphic>
          <a:graphicData uri="http://schemas.openxmlformats.org/drawingml/2006/table">
            <a:tbl>
              <a:tblPr firstRow="1" bandRow="1">
                <a:tableStyleId>{5C22544A-7EE6-4342-B048-85BDC9FD1C3A}</a:tableStyleId>
              </a:tblPr>
              <a:tblGrid>
                <a:gridCol w="1195912">
                  <a:extLst>
                    <a:ext uri="{9D8B030D-6E8A-4147-A177-3AD203B41FA5}">
                      <a16:colId xmlns:a16="http://schemas.microsoft.com/office/drawing/2014/main" val="65646000"/>
                    </a:ext>
                  </a:extLst>
                </a:gridCol>
                <a:gridCol w="2118031">
                  <a:extLst>
                    <a:ext uri="{9D8B030D-6E8A-4147-A177-3AD203B41FA5}">
                      <a16:colId xmlns:a16="http://schemas.microsoft.com/office/drawing/2014/main" val="3130018320"/>
                    </a:ext>
                  </a:extLst>
                </a:gridCol>
                <a:gridCol w="1491343">
                  <a:extLst>
                    <a:ext uri="{9D8B030D-6E8A-4147-A177-3AD203B41FA5}">
                      <a16:colId xmlns:a16="http://schemas.microsoft.com/office/drawing/2014/main" val="808202681"/>
                    </a:ext>
                  </a:extLst>
                </a:gridCol>
                <a:gridCol w="838202">
                  <a:extLst>
                    <a:ext uri="{9D8B030D-6E8A-4147-A177-3AD203B41FA5}">
                      <a16:colId xmlns:a16="http://schemas.microsoft.com/office/drawing/2014/main" val="2496946561"/>
                    </a:ext>
                  </a:extLst>
                </a:gridCol>
                <a:gridCol w="995281">
                  <a:extLst>
                    <a:ext uri="{9D8B030D-6E8A-4147-A177-3AD203B41FA5}">
                      <a16:colId xmlns:a16="http://schemas.microsoft.com/office/drawing/2014/main" val="4009481587"/>
                    </a:ext>
                  </a:extLst>
                </a:gridCol>
                <a:gridCol w="1432232">
                  <a:extLst>
                    <a:ext uri="{9D8B030D-6E8A-4147-A177-3AD203B41FA5}">
                      <a16:colId xmlns:a16="http://schemas.microsoft.com/office/drawing/2014/main" val="1106373355"/>
                    </a:ext>
                  </a:extLst>
                </a:gridCol>
                <a:gridCol w="1158568">
                  <a:extLst>
                    <a:ext uri="{9D8B030D-6E8A-4147-A177-3AD203B41FA5}">
                      <a16:colId xmlns:a16="http://schemas.microsoft.com/office/drawing/2014/main" val="1672286949"/>
                    </a:ext>
                  </a:extLst>
                </a:gridCol>
                <a:gridCol w="1093580">
                  <a:extLst>
                    <a:ext uri="{9D8B030D-6E8A-4147-A177-3AD203B41FA5}">
                      <a16:colId xmlns:a16="http://schemas.microsoft.com/office/drawing/2014/main" val="2896376936"/>
                    </a:ext>
                  </a:extLst>
                </a:gridCol>
                <a:gridCol w="1290394">
                  <a:extLst>
                    <a:ext uri="{9D8B030D-6E8A-4147-A177-3AD203B41FA5}">
                      <a16:colId xmlns:a16="http://schemas.microsoft.com/office/drawing/2014/main" val="2378959834"/>
                    </a:ext>
                  </a:extLst>
                </a:gridCol>
              </a:tblGrid>
              <a:tr h="429382">
                <a:tc>
                  <a:txBody>
                    <a:bodyPr/>
                    <a:lstStyle/>
                    <a:p>
                      <a:pPr algn="ctr"/>
                      <a:r>
                        <a:rPr lang="en-US" sz="1400" dirty="0"/>
                        <a:t>Customer</a:t>
                      </a:r>
                      <a:endParaRPr lang="en-US" dirty="0"/>
                    </a:p>
                  </a:txBody>
                  <a:tcPr/>
                </a:tc>
                <a:tc>
                  <a:txBody>
                    <a:bodyPr/>
                    <a:lstStyle/>
                    <a:p>
                      <a:pPr algn="ctr"/>
                      <a:r>
                        <a:rPr lang="en-US" sz="1400" dirty="0"/>
                        <a:t>End Customer</a:t>
                      </a:r>
                    </a:p>
                  </a:txBody>
                  <a:tcPr/>
                </a:tc>
                <a:tc>
                  <a:txBody>
                    <a:bodyPr/>
                    <a:lstStyle/>
                    <a:p>
                      <a:pPr algn="ctr"/>
                      <a:r>
                        <a:rPr lang="en-US" sz="1400" dirty="0"/>
                        <a:t>Product</a:t>
                      </a:r>
                    </a:p>
                  </a:txBody>
                  <a:tcPr/>
                </a:tc>
                <a:tc>
                  <a:txBody>
                    <a:bodyPr/>
                    <a:lstStyle/>
                    <a:p>
                      <a:pPr algn="ctr"/>
                      <a:r>
                        <a:rPr lang="en-US" sz="1400" dirty="0"/>
                        <a:t>Year</a:t>
                      </a:r>
                      <a:endParaRPr lang="en-US" dirty="0"/>
                    </a:p>
                  </a:txBody>
                  <a:tcPr/>
                </a:tc>
                <a:tc>
                  <a:txBody>
                    <a:bodyPr/>
                    <a:lstStyle/>
                    <a:p>
                      <a:pPr algn="ctr"/>
                      <a:r>
                        <a:rPr lang="en-US" sz="1400" dirty="0"/>
                        <a:t>Detailed engineering</a:t>
                      </a:r>
                    </a:p>
                  </a:txBody>
                  <a:tcPr/>
                </a:tc>
                <a:tc>
                  <a:txBody>
                    <a:bodyPr/>
                    <a:lstStyle/>
                    <a:p>
                      <a:pPr algn="ctr"/>
                      <a:r>
                        <a:rPr lang="en-US" sz="1400" dirty="0"/>
                        <a:t>Manufacturing</a:t>
                      </a:r>
                    </a:p>
                  </a:txBody>
                  <a:tcPr/>
                </a:tc>
                <a:tc>
                  <a:txBody>
                    <a:bodyPr/>
                    <a:lstStyle/>
                    <a:p>
                      <a:pPr algn="ctr"/>
                      <a:r>
                        <a:rPr lang="en-US" sz="1400" dirty="0"/>
                        <a:t>No of Equipment's supplied</a:t>
                      </a:r>
                    </a:p>
                  </a:txBody>
                  <a:tcPr/>
                </a:tc>
                <a:tc>
                  <a:txBody>
                    <a:bodyPr/>
                    <a:lstStyle/>
                    <a:p>
                      <a:pPr algn="ctr"/>
                      <a:r>
                        <a:rPr lang="en-US" sz="1400" dirty="0"/>
                        <a:t>MOC</a:t>
                      </a:r>
                    </a:p>
                  </a:txBody>
                  <a:tcPr/>
                </a:tc>
                <a:tc>
                  <a:txBody>
                    <a:bodyPr/>
                    <a:lstStyle/>
                    <a:p>
                      <a:pPr algn="ctr"/>
                      <a:r>
                        <a:rPr lang="en-US" sz="1400" dirty="0"/>
                        <a:t>Total Project weight in Tons</a:t>
                      </a:r>
                    </a:p>
                  </a:txBody>
                  <a:tcPr/>
                </a:tc>
                <a:extLst>
                  <a:ext uri="{0D108BD9-81ED-4DB2-BD59-A6C34878D82A}">
                    <a16:rowId xmlns:a16="http://schemas.microsoft.com/office/drawing/2014/main" val="1876313209"/>
                  </a:ext>
                </a:extLst>
              </a:tr>
              <a:tr h="429382">
                <a:tc>
                  <a:txBody>
                    <a:bodyPr/>
                    <a:lstStyle/>
                    <a:p>
                      <a:r>
                        <a:rPr lang="en-US" dirty="0"/>
                        <a:t>UCC</a:t>
                      </a:r>
                    </a:p>
                  </a:txBody>
                  <a:tcPr/>
                </a:tc>
                <a:tc>
                  <a:txBody>
                    <a:bodyPr/>
                    <a:lstStyle/>
                    <a:p>
                      <a:r>
                        <a:rPr lang="en-US" dirty="0"/>
                        <a:t>Ash Handling Unit</a:t>
                      </a:r>
                    </a:p>
                  </a:txBody>
                  <a:tcPr/>
                </a:tc>
                <a:tc>
                  <a:txBody>
                    <a:bodyPr/>
                    <a:lstStyle/>
                    <a:p>
                      <a:r>
                        <a:rPr lang="en-US" dirty="0"/>
                        <a:t>Filter Separator</a:t>
                      </a:r>
                    </a:p>
                  </a:txBody>
                  <a:tcPr/>
                </a:tc>
                <a:tc>
                  <a:txBody>
                    <a:bodyPr/>
                    <a:lstStyle/>
                    <a:p>
                      <a:r>
                        <a:rPr lang="en-US" dirty="0"/>
                        <a:t>2016 &amp;2019</a:t>
                      </a:r>
                    </a:p>
                  </a:txBody>
                  <a:tcPr/>
                </a:tc>
                <a:tc>
                  <a:txBody>
                    <a:bodyPr/>
                    <a:lstStyle/>
                    <a:p>
                      <a:r>
                        <a:rPr lang="en-US" dirty="0"/>
                        <a:t>Yes</a:t>
                      </a:r>
                    </a:p>
                  </a:txBody>
                  <a:tcPr/>
                </a:tc>
                <a:tc>
                  <a:txBody>
                    <a:bodyPr/>
                    <a:lstStyle/>
                    <a:p>
                      <a:r>
                        <a:rPr lang="en-US" dirty="0"/>
                        <a:t>Yes</a:t>
                      </a:r>
                    </a:p>
                  </a:txBody>
                  <a:tcPr/>
                </a:tc>
                <a:tc>
                  <a:txBody>
                    <a:bodyPr/>
                    <a:lstStyle/>
                    <a:p>
                      <a:r>
                        <a:rPr lang="en-US" dirty="0"/>
                        <a:t>4</a:t>
                      </a:r>
                    </a:p>
                  </a:txBody>
                  <a:tcPr/>
                </a:tc>
                <a:tc>
                  <a:txBody>
                    <a:bodyPr/>
                    <a:lstStyle/>
                    <a:p>
                      <a:r>
                        <a:rPr lang="en-US" dirty="0"/>
                        <a:t>SA516 Gr70</a:t>
                      </a:r>
                    </a:p>
                  </a:txBody>
                  <a:tcPr/>
                </a:tc>
                <a:tc>
                  <a:txBody>
                    <a:bodyPr/>
                    <a:lstStyle/>
                    <a:p>
                      <a:r>
                        <a:rPr lang="en-US" dirty="0"/>
                        <a:t>140</a:t>
                      </a:r>
                    </a:p>
                  </a:txBody>
                  <a:tcPr/>
                </a:tc>
                <a:extLst>
                  <a:ext uri="{0D108BD9-81ED-4DB2-BD59-A6C34878D82A}">
                    <a16:rowId xmlns:a16="http://schemas.microsoft.com/office/drawing/2014/main" val="2619794886"/>
                  </a:ext>
                </a:extLst>
              </a:tr>
            </a:tbl>
          </a:graphicData>
        </a:graphic>
      </p:graphicFrame>
      <p:pic>
        <p:nvPicPr>
          <p:cNvPr id="4" name="Picture 3">
            <a:extLst>
              <a:ext uri="{FF2B5EF4-FFF2-40B4-BE49-F238E27FC236}">
                <a16:creationId xmlns:a16="http://schemas.microsoft.com/office/drawing/2014/main" id="{72E74056-9A42-1744-AAB6-7EA0696D8265}"/>
              </a:ext>
            </a:extLst>
          </p:cNvPr>
          <p:cNvPicPr>
            <a:picLocks noChangeAspect="1"/>
          </p:cNvPicPr>
          <p:nvPr/>
        </p:nvPicPr>
        <p:blipFill rotWithShape="1">
          <a:blip r:embed="rId8">
            <a:extLst>
              <a:ext uri="{28A0092B-C50C-407E-A947-70E740481C1C}">
                <a14:useLocalDpi xmlns:a14="http://schemas.microsoft.com/office/drawing/2010/main" val="0"/>
              </a:ext>
            </a:extLst>
          </a:blip>
          <a:srcRect t="19640" r="3333" b="13188"/>
          <a:stretch/>
        </p:blipFill>
        <p:spPr>
          <a:xfrm>
            <a:off x="2249545" y="1025926"/>
            <a:ext cx="7692904" cy="4009264"/>
          </a:xfrm>
          <a:prstGeom prst="rect">
            <a:avLst/>
          </a:prstGeom>
        </p:spPr>
      </p:pic>
    </p:spTree>
    <p:extLst>
      <p:ext uri="{BB962C8B-B14F-4D97-AF65-F5344CB8AC3E}">
        <p14:creationId xmlns:p14="http://schemas.microsoft.com/office/powerpoint/2010/main" val="74472716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29576"/>
            <a:ext cx="12192000" cy="6828423"/>
          </a:xfrm>
          <a:prstGeom prst="rect">
            <a:avLst/>
          </a:prstGeom>
        </p:spPr>
      </p:pic>
      <p:sp>
        <p:nvSpPr>
          <p:cNvPr id="19" name="Rectangle 18">
            <a:hlinkClick r:id="" action="ppaction://hlinkshowjump?jump=endshow"/>
            <a:hlinkHover r:id="rId4" action="ppaction://hlinksldjump"/>
            <a:extLst>
              <a:ext uri="{FF2B5EF4-FFF2-40B4-BE49-F238E27FC236}">
                <a16:creationId xmlns:a16="http://schemas.microsoft.com/office/drawing/2014/main" id="{06365000-A3D0-844F-BE8D-E86F280921F4}"/>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7" name="Rectangle 16">
            <a:extLst>
              <a:ext uri="{FF2B5EF4-FFF2-40B4-BE49-F238E27FC236}">
                <a16:creationId xmlns:a16="http://schemas.microsoft.com/office/drawing/2014/main" id="{95AF5186-2C11-3645-A87D-8B2D03BA6582}"/>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18" name="Rectangle 17">
            <a:hlinkClick r:id="rId5" action="ppaction://hlinksldjump"/>
            <a:extLst>
              <a:ext uri="{FF2B5EF4-FFF2-40B4-BE49-F238E27FC236}">
                <a16:creationId xmlns:a16="http://schemas.microsoft.com/office/drawing/2014/main" id="{AA933621-026D-A349-BEFA-EFA3371A6697}"/>
              </a:ext>
            </a:extLst>
          </p:cNvPr>
          <p:cNvSpPr/>
          <p:nvPr/>
        </p:nvSpPr>
        <p:spPr>
          <a:xfrm>
            <a:off x="53108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20" name="Rectangle 19">
            <a:hlinkHover r:id="rId4" action="ppaction://hlinksldjump"/>
            <a:extLst>
              <a:ext uri="{FF2B5EF4-FFF2-40B4-BE49-F238E27FC236}">
                <a16:creationId xmlns:a16="http://schemas.microsoft.com/office/drawing/2014/main" id="{28B4F446-540A-4C4C-B968-42642F3FB0ED}"/>
              </a:ext>
            </a:extLst>
          </p:cNvPr>
          <p:cNvSpPr/>
          <p:nvPr/>
        </p:nvSpPr>
        <p:spPr>
          <a:xfrm>
            <a:off x="277644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21" name="Rectangle 20">
            <a:hlinkHover r:id="rId6" action="ppaction://hlinksldjump"/>
            <a:extLst>
              <a:ext uri="{FF2B5EF4-FFF2-40B4-BE49-F238E27FC236}">
                <a16:creationId xmlns:a16="http://schemas.microsoft.com/office/drawing/2014/main" id="{E4F0F66E-E489-6C47-A4D2-4CA9892076F0}"/>
              </a:ext>
            </a:extLst>
          </p:cNvPr>
          <p:cNvSpPr/>
          <p:nvPr/>
        </p:nvSpPr>
        <p:spPr>
          <a:xfrm>
            <a:off x="502180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Facility</a:t>
            </a:r>
            <a:endParaRPr lang="en-GB" sz="2000" dirty="0">
              <a:solidFill>
                <a:schemeClr val="bg2"/>
              </a:solidFill>
              <a:latin typeface="Segoe UI Light" panose="020B0502040204020203" pitchFamily="34" charset="0"/>
            </a:endParaRPr>
          </a:p>
        </p:txBody>
      </p:sp>
      <p:sp>
        <p:nvSpPr>
          <p:cNvPr id="22" name="Rectangle 21">
            <a:hlinkClick r:id="rId7" action="ppaction://hlinksldjump"/>
            <a:extLst>
              <a:ext uri="{FF2B5EF4-FFF2-40B4-BE49-F238E27FC236}">
                <a16:creationId xmlns:a16="http://schemas.microsoft.com/office/drawing/2014/main" id="{1CC4BEAC-D99B-8B4F-9A95-6D2FF11EAC93}"/>
              </a:ext>
            </a:extLst>
          </p:cNvPr>
          <p:cNvSpPr/>
          <p:nvPr/>
        </p:nvSpPr>
        <p:spPr>
          <a:xfrm>
            <a:off x="951252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3" name="Rectangle 22">
            <a:extLst>
              <a:ext uri="{FF2B5EF4-FFF2-40B4-BE49-F238E27FC236}">
                <a16:creationId xmlns:a16="http://schemas.microsoft.com/office/drawing/2014/main" id="{CB130D11-FF7E-CE44-B37D-A3086CF15869}"/>
              </a:ext>
            </a:extLst>
          </p:cNvPr>
          <p:cNvSpPr/>
          <p:nvPr/>
        </p:nvSpPr>
        <p:spPr>
          <a:xfrm>
            <a:off x="7267162"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Portfolio</a:t>
            </a:r>
            <a:endParaRPr lang="en-GB" sz="2000" dirty="0">
              <a:solidFill>
                <a:schemeClr val="bg1"/>
              </a:solidFill>
              <a:latin typeface="Segoe UI Light" panose="020B0502040204020203" pitchFamily="34" charset="0"/>
            </a:endParaRPr>
          </a:p>
        </p:txBody>
      </p:sp>
      <p:sp>
        <p:nvSpPr>
          <p:cNvPr id="14" name="Rectangle 13"/>
          <p:cNvSpPr/>
          <p:nvPr/>
        </p:nvSpPr>
        <p:spPr>
          <a:xfrm>
            <a:off x="7267162" y="927105"/>
            <a:ext cx="2148396" cy="69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graphicFrame>
        <p:nvGraphicFramePr>
          <p:cNvPr id="16" name="Table 15">
            <a:extLst>
              <a:ext uri="{FF2B5EF4-FFF2-40B4-BE49-F238E27FC236}">
                <a16:creationId xmlns:a16="http://schemas.microsoft.com/office/drawing/2014/main" id="{A92A2362-EC96-9744-B245-CFE83AF0A9C1}"/>
              </a:ext>
            </a:extLst>
          </p:cNvPr>
          <p:cNvGraphicFramePr>
            <a:graphicFrameLocks noGrp="1"/>
          </p:cNvGraphicFramePr>
          <p:nvPr>
            <p:extLst>
              <p:ext uri="{D42A27DB-BD31-4B8C-83A1-F6EECF244321}">
                <p14:modId xmlns:p14="http://schemas.microsoft.com/office/powerpoint/2010/main" val="4113201490"/>
              </p:ext>
            </p:extLst>
          </p:nvPr>
        </p:nvGraphicFramePr>
        <p:xfrm>
          <a:off x="289226" y="5245095"/>
          <a:ext cx="11613543" cy="1371600"/>
        </p:xfrm>
        <a:graphic>
          <a:graphicData uri="http://schemas.openxmlformats.org/drawingml/2006/table">
            <a:tbl>
              <a:tblPr firstRow="1" bandRow="1">
                <a:tableStyleId>{5C22544A-7EE6-4342-B048-85BDC9FD1C3A}</a:tableStyleId>
              </a:tblPr>
              <a:tblGrid>
                <a:gridCol w="1195912">
                  <a:extLst>
                    <a:ext uri="{9D8B030D-6E8A-4147-A177-3AD203B41FA5}">
                      <a16:colId xmlns:a16="http://schemas.microsoft.com/office/drawing/2014/main" val="65646000"/>
                    </a:ext>
                  </a:extLst>
                </a:gridCol>
                <a:gridCol w="2118031">
                  <a:extLst>
                    <a:ext uri="{9D8B030D-6E8A-4147-A177-3AD203B41FA5}">
                      <a16:colId xmlns:a16="http://schemas.microsoft.com/office/drawing/2014/main" val="3130018320"/>
                    </a:ext>
                  </a:extLst>
                </a:gridCol>
                <a:gridCol w="1491343">
                  <a:extLst>
                    <a:ext uri="{9D8B030D-6E8A-4147-A177-3AD203B41FA5}">
                      <a16:colId xmlns:a16="http://schemas.microsoft.com/office/drawing/2014/main" val="808202681"/>
                    </a:ext>
                  </a:extLst>
                </a:gridCol>
                <a:gridCol w="838202">
                  <a:extLst>
                    <a:ext uri="{9D8B030D-6E8A-4147-A177-3AD203B41FA5}">
                      <a16:colId xmlns:a16="http://schemas.microsoft.com/office/drawing/2014/main" val="2496946561"/>
                    </a:ext>
                  </a:extLst>
                </a:gridCol>
                <a:gridCol w="995281">
                  <a:extLst>
                    <a:ext uri="{9D8B030D-6E8A-4147-A177-3AD203B41FA5}">
                      <a16:colId xmlns:a16="http://schemas.microsoft.com/office/drawing/2014/main" val="4009481587"/>
                    </a:ext>
                  </a:extLst>
                </a:gridCol>
                <a:gridCol w="1432232">
                  <a:extLst>
                    <a:ext uri="{9D8B030D-6E8A-4147-A177-3AD203B41FA5}">
                      <a16:colId xmlns:a16="http://schemas.microsoft.com/office/drawing/2014/main" val="1106373355"/>
                    </a:ext>
                  </a:extLst>
                </a:gridCol>
                <a:gridCol w="1158568">
                  <a:extLst>
                    <a:ext uri="{9D8B030D-6E8A-4147-A177-3AD203B41FA5}">
                      <a16:colId xmlns:a16="http://schemas.microsoft.com/office/drawing/2014/main" val="1672286949"/>
                    </a:ext>
                  </a:extLst>
                </a:gridCol>
                <a:gridCol w="1197973">
                  <a:extLst>
                    <a:ext uri="{9D8B030D-6E8A-4147-A177-3AD203B41FA5}">
                      <a16:colId xmlns:a16="http://schemas.microsoft.com/office/drawing/2014/main" val="2896376936"/>
                    </a:ext>
                  </a:extLst>
                </a:gridCol>
                <a:gridCol w="1186001">
                  <a:extLst>
                    <a:ext uri="{9D8B030D-6E8A-4147-A177-3AD203B41FA5}">
                      <a16:colId xmlns:a16="http://schemas.microsoft.com/office/drawing/2014/main" val="2378959834"/>
                    </a:ext>
                  </a:extLst>
                </a:gridCol>
              </a:tblGrid>
              <a:tr h="429382">
                <a:tc>
                  <a:txBody>
                    <a:bodyPr/>
                    <a:lstStyle/>
                    <a:p>
                      <a:pPr algn="ctr"/>
                      <a:r>
                        <a:rPr lang="en-US" sz="1400" dirty="0"/>
                        <a:t>Customer</a:t>
                      </a:r>
                      <a:endParaRPr lang="en-US" dirty="0"/>
                    </a:p>
                  </a:txBody>
                  <a:tcPr/>
                </a:tc>
                <a:tc>
                  <a:txBody>
                    <a:bodyPr/>
                    <a:lstStyle/>
                    <a:p>
                      <a:pPr algn="ctr"/>
                      <a:r>
                        <a:rPr lang="en-US" sz="1400" dirty="0"/>
                        <a:t>End Customer</a:t>
                      </a:r>
                    </a:p>
                  </a:txBody>
                  <a:tcPr/>
                </a:tc>
                <a:tc>
                  <a:txBody>
                    <a:bodyPr/>
                    <a:lstStyle/>
                    <a:p>
                      <a:pPr algn="ctr"/>
                      <a:r>
                        <a:rPr lang="en-US" sz="1400" dirty="0"/>
                        <a:t>Product</a:t>
                      </a:r>
                    </a:p>
                  </a:txBody>
                  <a:tcPr/>
                </a:tc>
                <a:tc>
                  <a:txBody>
                    <a:bodyPr/>
                    <a:lstStyle/>
                    <a:p>
                      <a:pPr algn="ctr"/>
                      <a:r>
                        <a:rPr lang="en-US" sz="1400" dirty="0"/>
                        <a:t>Year</a:t>
                      </a:r>
                      <a:endParaRPr lang="en-US" dirty="0"/>
                    </a:p>
                  </a:txBody>
                  <a:tcPr/>
                </a:tc>
                <a:tc>
                  <a:txBody>
                    <a:bodyPr/>
                    <a:lstStyle/>
                    <a:p>
                      <a:pPr algn="ctr"/>
                      <a:r>
                        <a:rPr lang="en-US" sz="1400" dirty="0"/>
                        <a:t>Detailed engineering</a:t>
                      </a:r>
                    </a:p>
                  </a:txBody>
                  <a:tcPr/>
                </a:tc>
                <a:tc>
                  <a:txBody>
                    <a:bodyPr/>
                    <a:lstStyle/>
                    <a:p>
                      <a:pPr algn="ctr"/>
                      <a:r>
                        <a:rPr lang="en-US" sz="1400" dirty="0"/>
                        <a:t>Manufacturing</a:t>
                      </a:r>
                    </a:p>
                  </a:txBody>
                  <a:tcPr/>
                </a:tc>
                <a:tc>
                  <a:txBody>
                    <a:bodyPr/>
                    <a:lstStyle/>
                    <a:p>
                      <a:pPr algn="ctr"/>
                      <a:r>
                        <a:rPr lang="en-US" sz="1400" dirty="0"/>
                        <a:t>No of Equipment's supplied</a:t>
                      </a:r>
                    </a:p>
                  </a:txBody>
                  <a:tcPr/>
                </a:tc>
                <a:tc>
                  <a:txBody>
                    <a:bodyPr/>
                    <a:lstStyle/>
                    <a:p>
                      <a:pPr algn="ctr"/>
                      <a:r>
                        <a:rPr lang="en-US" sz="1400" dirty="0"/>
                        <a:t>MOC</a:t>
                      </a:r>
                    </a:p>
                  </a:txBody>
                  <a:tcPr/>
                </a:tc>
                <a:tc>
                  <a:txBody>
                    <a:bodyPr/>
                    <a:lstStyle/>
                    <a:p>
                      <a:pPr algn="ctr"/>
                      <a:r>
                        <a:rPr lang="en-US" sz="1400" dirty="0"/>
                        <a:t>Total Project weight in Tons</a:t>
                      </a:r>
                    </a:p>
                  </a:txBody>
                  <a:tcPr/>
                </a:tc>
                <a:extLst>
                  <a:ext uri="{0D108BD9-81ED-4DB2-BD59-A6C34878D82A}">
                    <a16:rowId xmlns:a16="http://schemas.microsoft.com/office/drawing/2014/main" val="1876313209"/>
                  </a:ext>
                </a:extLst>
              </a:tr>
              <a:tr h="429382">
                <a:tc>
                  <a:txBody>
                    <a:bodyPr/>
                    <a:lstStyle/>
                    <a:p>
                      <a:r>
                        <a:rPr lang="en-US" dirty="0"/>
                        <a:t>Nzoia Sugar</a:t>
                      </a:r>
                    </a:p>
                  </a:txBody>
                  <a:tcPr/>
                </a:tc>
                <a:tc>
                  <a:txBody>
                    <a:bodyPr/>
                    <a:lstStyle/>
                    <a:p>
                      <a:r>
                        <a:rPr lang="en-US" dirty="0"/>
                        <a:t>Nzoia Sugar</a:t>
                      </a:r>
                    </a:p>
                  </a:txBody>
                  <a:tcPr/>
                </a:tc>
                <a:tc>
                  <a:txBody>
                    <a:bodyPr/>
                    <a:lstStyle/>
                    <a:p>
                      <a:r>
                        <a:rPr lang="en-US" dirty="0"/>
                        <a:t>Calandria</a:t>
                      </a:r>
                    </a:p>
                  </a:txBody>
                  <a:tcPr/>
                </a:tc>
                <a:tc>
                  <a:txBody>
                    <a:bodyPr/>
                    <a:lstStyle/>
                    <a:p>
                      <a:r>
                        <a:rPr lang="en-US" dirty="0"/>
                        <a:t>2015</a:t>
                      </a:r>
                    </a:p>
                  </a:txBody>
                  <a:tcPr/>
                </a:tc>
                <a:tc>
                  <a:txBody>
                    <a:bodyPr/>
                    <a:lstStyle/>
                    <a:p>
                      <a:r>
                        <a:rPr lang="en-US" dirty="0"/>
                        <a:t>Yes</a:t>
                      </a:r>
                    </a:p>
                  </a:txBody>
                  <a:tcPr/>
                </a:tc>
                <a:tc>
                  <a:txBody>
                    <a:bodyPr/>
                    <a:lstStyle/>
                    <a:p>
                      <a:r>
                        <a:rPr lang="en-US" dirty="0"/>
                        <a:t>Yes</a:t>
                      </a:r>
                    </a:p>
                  </a:txBody>
                  <a:tcPr/>
                </a:tc>
                <a:tc>
                  <a:txBody>
                    <a:bodyPr/>
                    <a:lstStyle/>
                    <a:p>
                      <a:r>
                        <a:rPr lang="en-US" dirty="0"/>
                        <a:t>1</a:t>
                      </a:r>
                    </a:p>
                  </a:txBody>
                  <a:tcPr/>
                </a:tc>
                <a:tc>
                  <a:txBody>
                    <a:bodyPr/>
                    <a:lstStyle/>
                    <a:p>
                      <a:r>
                        <a:rPr lang="en-US" dirty="0"/>
                        <a:t>SS304/MS</a:t>
                      </a:r>
                    </a:p>
                  </a:txBody>
                  <a:tcPr/>
                </a:tc>
                <a:tc>
                  <a:txBody>
                    <a:bodyPr/>
                    <a:lstStyle/>
                    <a:p>
                      <a:r>
                        <a:rPr lang="en-US" dirty="0"/>
                        <a:t>25</a:t>
                      </a:r>
                    </a:p>
                  </a:txBody>
                  <a:tcPr/>
                </a:tc>
                <a:extLst>
                  <a:ext uri="{0D108BD9-81ED-4DB2-BD59-A6C34878D82A}">
                    <a16:rowId xmlns:a16="http://schemas.microsoft.com/office/drawing/2014/main" val="2619794886"/>
                  </a:ext>
                </a:extLst>
              </a:tr>
            </a:tbl>
          </a:graphicData>
        </a:graphic>
      </p:graphicFrame>
      <p:pic>
        <p:nvPicPr>
          <p:cNvPr id="3" name="Picture 2">
            <a:extLst>
              <a:ext uri="{FF2B5EF4-FFF2-40B4-BE49-F238E27FC236}">
                <a16:creationId xmlns:a16="http://schemas.microsoft.com/office/drawing/2014/main" id="{7357CF6D-063A-5C4B-BEB7-9882E188CA1D}"/>
              </a:ext>
            </a:extLst>
          </p:cNvPr>
          <p:cNvPicPr>
            <a:picLocks noChangeAspect="1"/>
          </p:cNvPicPr>
          <p:nvPr/>
        </p:nvPicPr>
        <p:blipFill rotWithShape="1">
          <a:blip r:embed="rId8">
            <a:extLst>
              <a:ext uri="{28A0092B-C50C-407E-A947-70E740481C1C}">
                <a14:useLocalDpi xmlns:a14="http://schemas.microsoft.com/office/drawing/2010/main" val="0"/>
              </a:ext>
            </a:extLst>
          </a:blip>
          <a:srcRect t="20496" b="20000"/>
          <a:stretch/>
        </p:blipFill>
        <p:spPr>
          <a:xfrm>
            <a:off x="3524247" y="1072550"/>
            <a:ext cx="5143500" cy="4080792"/>
          </a:xfrm>
          <a:prstGeom prst="rect">
            <a:avLst/>
          </a:prstGeom>
        </p:spPr>
      </p:pic>
    </p:spTree>
    <p:extLst>
      <p:ext uri="{BB962C8B-B14F-4D97-AF65-F5344CB8AC3E}">
        <p14:creationId xmlns:p14="http://schemas.microsoft.com/office/powerpoint/2010/main" val="299263335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29576"/>
            <a:ext cx="12192000" cy="6828423"/>
          </a:xfrm>
          <a:prstGeom prst="rect">
            <a:avLst/>
          </a:prstGeom>
        </p:spPr>
      </p:pic>
      <p:sp>
        <p:nvSpPr>
          <p:cNvPr id="19" name="Rectangle 18">
            <a:hlinkClick r:id="" action="ppaction://hlinkshowjump?jump=endshow"/>
            <a:hlinkHover r:id="rId4" action="ppaction://hlinksldjump"/>
            <a:extLst>
              <a:ext uri="{FF2B5EF4-FFF2-40B4-BE49-F238E27FC236}">
                <a16:creationId xmlns:a16="http://schemas.microsoft.com/office/drawing/2014/main" id="{06365000-A3D0-844F-BE8D-E86F280921F4}"/>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7" name="Rectangle 16">
            <a:extLst>
              <a:ext uri="{FF2B5EF4-FFF2-40B4-BE49-F238E27FC236}">
                <a16:creationId xmlns:a16="http://schemas.microsoft.com/office/drawing/2014/main" id="{95AF5186-2C11-3645-A87D-8B2D03BA6582}"/>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18" name="Rectangle 17">
            <a:hlinkClick r:id="rId5" action="ppaction://hlinksldjump"/>
            <a:extLst>
              <a:ext uri="{FF2B5EF4-FFF2-40B4-BE49-F238E27FC236}">
                <a16:creationId xmlns:a16="http://schemas.microsoft.com/office/drawing/2014/main" id="{AA933621-026D-A349-BEFA-EFA3371A6697}"/>
              </a:ext>
            </a:extLst>
          </p:cNvPr>
          <p:cNvSpPr/>
          <p:nvPr/>
        </p:nvSpPr>
        <p:spPr>
          <a:xfrm>
            <a:off x="53108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20" name="Rectangle 19">
            <a:hlinkHover r:id="rId4" action="ppaction://hlinksldjump"/>
            <a:extLst>
              <a:ext uri="{FF2B5EF4-FFF2-40B4-BE49-F238E27FC236}">
                <a16:creationId xmlns:a16="http://schemas.microsoft.com/office/drawing/2014/main" id="{28B4F446-540A-4C4C-B968-42642F3FB0ED}"/>
              </a:ext>
            </a:extLst>
          </p:cNvPr>
          <p:cNvSpPr/>
          <p:nvPr/>
        </p:nvSpPr>
        <p:spPr>
          <a:xfrm>
            <a:off x="277644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21" name="Rectangle 20">
            <a:hlinkHover r:id="rId6" action="ppaction://hlinksldjump"/>
            <a:extLst>
              <a:ext uri="{FF2B5EF4-FFF2-40B4-BE49-F238E27FC236}">
                <a16:creationId xmlns:a16="http://schemas.microsoft.com/office/drawing/2014/main" id="{E4F0F66E-E489-6C47-A4D2-4CA9892076F0}"/>
              </a:ext>
            </a:extLst>
          </p:cNvPr>
          <p:cNvSpPr/>
          <p:nvPr/>
        </p:nvSpPr>
        <p:spPr>
          <a:xfrm>
            <a:off x="502180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Facility</a:t>
            </a:r>
            <a:endParaRPr lang="en-GB" sz="2000" dirty="0">
              <a:solidFill>
                <a:schemeClr val="bg2"/>
              </a:solidFill>
              <a:latin typeface="Segoe UI Light" panose="020B0502040204020203" pitchFamily="34" charset="0"/>
            </a:endParaRPr>
          </a:p>
        </p:txBody>
      </p:sp>
      <p:sp>
        <p:nvSpPr>
          <p:cNvPr id="22" name="Rectangle 21">
            <a:hlinkClick r:id="rId7" action="ppaction://hlinksldjump"/>
            <a:extLst>
              <a:ext uri="{FF2B5EF4-FFF2-40B4-BE49-F238E27FC236}">
                <a16:creationId xmlns:a16="http://schemas.microsoft.com/office/drawing/2014/main" id="{1CC4BEAC-D99B-8B4F-9A95-6D2FF11EAC93}"/>
              </a:ext>
            </a:extLst>
          </p:cNvPr>
          <p:cNvSpPr/>
          <p:nvPr/>
        </p:nvSpPr>
        <p:spPr>
          <a:xfrm>
            <a:off x="951252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3" name="Rectangle 22">
            <a:extLst>
              <a:ext uri="{FF2B5EF4-FFF2-40B4-BE49-F238E27FC236}">
                <a16:creationId xmlns:a16="http://schemas.microsoft.com/office/drawing/2014/main" id="{CB130D11-FF7E-CE44-B37D-A3086CF15869}"/>
              </a:ext>
            </a:extLst>
          </p:cNvPr>
          <p:cNvSpPr/>
          <p:nvPr/>
        </p:nvSpPr>
        <p:spPr>
          <a:xfrm>
            <a:off x="7267162"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Portfolio</a:t>
            </a:r>
            <a:endParaRPr lang="en-GB" sz="2000" dirty="0">
              <a:solidFill>
                <a:schemeClr val="bg1"/>
              </a:solidFill>
              <a:latin typeface="Segoe UI Light" panose="020B0502040204020203" pitchFamily="34" charset="0"/>
            </a:endParaRPr>
          </a:p>
        </p:txBody>
      </p:sp>
      <p:sp>
        <p:nvSpPr>
          <p:cNvPr id="14" name="Rectangle 13"/>
          <p:cNvSpPr/>
          <p:nvPr/>
        </p:nvSpPr>
        <p:spPr>
          <a:xfrm>
            <a:off x="7267162" y="927105"/>
            <a:ext cx="2148396" cy="69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graphicFrame>
        <p:nvGraphicFramePr>
          <p:cNvPr id="16" name="Table 15">
            <a:extLst>
              <a:ext uri="{FF2B5EF4-FFF2-40B4-BE49-F238E27FC236}">
                <a16:creationId xmlns:a16="http://schemas.microsoft.com/office/drawing/2014/main" id="{A92A2362-EC96-9744-B245-CFE83AF0A9C1}"/>
              </a:ext>
            </a:extLst>
          </p:cNvPr>
          <p:cNvGraphicFramePr>
            <a:graphicFrameLocks noGrp="1"/>
          </p:cNvGraphicFramePr>
          <p:nvPr>
            <p:extLst>
              <p:ext uri="{D42A27DB-BD31-4B8C-83A1-F6EECF244321}">
                <p14:modId xmlns:p14="http://schemas.microsoft.com/office/powerpoint/2010/main" val="1578396363"/>
              </p:ext>
            </p:extLst>
          </p:nvPr>
        </p:nvGraphicFramePr>
        <p:xfrm>
          <a:off x="289226" y="5245095"/>
          <a:ext cx="11613543" cy="1371600"/>
        </p:xfrm>
        <a:graphic>
          <a:graphicData uri="http://schemas.openxmlformats.org/drawingml/2006/table">
            <a:tbl>
              <a:tblPr firstRow="1" bandRow="1">
                <a:tableStyleId>{5C22544A-7EE6-4342-B048-85BDC9FD1C3A}</a:tableStyleId>
              </a:tblPr>
              <a:tblGrid>
                <a:gridCol w="1195912">
                  <a:extLst>
                    <a:ext uri="{9D8B030D-6E8A-4147-A177-3AD203B41FA5}">
                      <a16:colId xmlns:a16="http://schemas.microsoft.com/office/drawing/2014/main" val="65646000"/>
                    </a:ext>
                  </a:extLst>
                </a:gridCol>
                <a:gridCol w="2118031">
                  <a:extLst>
                    <a:ext uri="{9D8B030D-6E8A-4147-A177-3AD203B41FA5}">
                      <a16:colId xmlns:a16="http://schemas.microsoft.com/office/drawing/2014/main" val="3130018320"/>
                    </a:ext>
                  </a:extLst>
                </a:gridCol>
                <a:gridCol w="1491343">
                  <a:extLst>
                    <a:ext uri="{9D8B030D-6E8A-4147-A177-3AD203B41FA5}">
                      <a16:colId xmlns:a16="http://schemas.microsoft.com/office/drawing/2014/main" val="808202681"/>
                    </a:ext>
                  </a:extLst>
                </a:gridCol>
                <a:gridCol w="838202">
                  <a:extLst>
                    <a:ext uri="{9D8B030D-6E8A-4147-A177-3AD203B41FA5}">
                      <a16:colId xmlns:a16="http://schemas.microsoft.com/office/drawing/2014/main" val="2496946561"/>
                    </a:ext>
                  </a:extLst>
                </a:gridCol>
                <a:gridCol w="995281">
                  <a:extLst>
                    <a:ext uri="{9D8B030D-6E8A-4147-A177-3AD203B41FA5}">
                      <a16:colId xmlns:a16="http://schemas.microsoft.com/office/drawing/2014/main" val="4009481587"/>
                    </a:ext>
                  </a:extLst>
                </a:gridCol>
                <a:gridCol w="1432232">
                  <a:extLst>
                    <a:ext uri="{9D8B030D-6E8A-4147-A177-3AD203B41FA5}">
                      <a16:colId xmlns:a16="http://schemas.microsoft.com/office/drawing/2014/main" val="1106373355"/>
                    </a:ext>
                  </a:extLst>
                </a:gridCol>
                <a:gridCol w="1158568">
                  <a:extLst>
                    <a:ext uri="{9D8B030D-6E8A-4147-A177-3AD203B41FA5}">
                      <a16:colId xmlns:a16="http://schemas.microsoft.com/office/drawing/2014/main" val="1672286949"/>
                    </a:ext>
                  </a:extLst>
                </a:gridCol>
                <a:gridCol w="1197973">
                  <a:extLst>
                    <a:ext uri="{9D8B030D-6E8A-4147-A177-3AD203B41FA5}">
                      <a16:colId xmlns:a16="http://schemas.microsoft.com/office/drawing/2014/main" val="2896376936"/>
                    </a:ext>
                  </a:extLst>
                </a:gridCol>
                <a:gridCol w="1186001">
                  <a:extLst>
                    <a:ext uri="{9D8B030D-6E8A-4147-A177-3AD203B41FA5}">
                      <a16:colId xmlns:a16="http://schemas.microsoft.com/office/drawing/2014/main" val="2378959834"/>
                    </a:ext>
                  </a:extLst>
                </a:gridCol>
              </a:tblGrid>
              <a:tr h="429382">
                <a:tc>
                  <a:txBody>
                    <a:bodyPr/>
                    <a:lstStyle/>
                    <a:p>
                      <a:pPr algn="ctr"/>
                      <a:r>
                        <a:rPr lang="en-US" sz="1400" dirty="0"/>
                        <a:t>Customer</a:t>
                      </a:r>
                      <a:endParaRPr lang="en-US" dirty="0"/>
                    </a:p>
                  </a:txBody>
                  <a:tcPr/>
                </a:tc>
                <a:tc>
                  <a:txBody>
                    <a:bodyPr/>
                    <a:lstStyle/>
                    <a:p>
                      <a:pPr algn="ctr"/>
                      <a:r>
                        <a:rPr lang="en-US" sz="1400" dirty="0"/>
                        <a:t>End Customer</a:t>
                      </a:r>
                    </a:p>
                  </a:txBody>
                  <a:tcPr/>
                </a:tc>
                <a:tc>
                  <a:txBody>
                    <a:bodyPr/>
                    <a:lstStyle/>
                    <a:p>
                      <a:pPr algn="ctr"/>
                      <a:r>
                        <a:rPr lang="en-US" sz="1400" dirty="0"/>
                        <a:t>Product</a:t>
                      </a:r>
                    </a:p>
                  </a:txBody>
                  <a:tcPr/>
                </a:tc>
                <a:tc>
                  <a:txBody>
                    <a:bodyPr/>
                    <a:lstStyle/>
                    <a:p>
                      <a:pPr algn="ctr"/>
                      <a:r>
                        <a:rPr lang="en-US" sz="1400" dirty="0"/>
                        <a:t>Year</a:t>
                      </a:r>
                      <a:endParaRPr lang="en-US" dirty="0"/>
                    </a:p>
                  </a:txBody>
                  <a:tcPr/>
                </a:tc>
                <a:tc>
                  <a:txBody>
                    <a:bodyPr/>
                    <a:lstStyle/>
                    <a:p>
                      <a:pPr algn="ctr"/>
                      <a:r>
                        <a:rPr lang="en-US" sz="1400" dirty="0"/>
                        <a:t>Detailed engineering</a:t>
                      </a:r>
                    </a:p>
                  </a:txBody>
                  <a:tcPr/>
                </a:tc>
                <a:tc>
                  <a:txBody>
                    <a:bodyPr/>
                    <a:lstStyle/>
                    <a:p>
                      <a:pPr algn="ctr"/>
                      <a:r>
                        <a:rPr lang="en-US" sz="1400" dirty="0"/>
                        <a:t>Manufacturing</a:t>
                      </a:r>
                    </a:p>
                  </a:txBody>
                  <a:tcPr/>
                </a:tc>
                <a:tc>
                  <a:txBody>
                    <a:bodyPr/>
                    <a:lstStyle/>
                    <a:p>
                      <a:pPr algn="ctr"/>
                      <a:r>
                        <a:rPr lang="en-US" sz="1400" dirty="0"/>
                        <a:t>No of Equipment's supplied</a:t>
                      </a:r>
                    </a:p>
                  </a:txBody>
                  <a:tcPr/>
                </a:tc>
                <a:tc>
                  <a:txBody>
                    <a:bodyPr/>
                    <a:lstStyle/>
                    <a:p>
                      <a:pPr algn="ctr"/>
                      <a:r>
                        <a:rPr lang="en-US" sz="1400" dirty="0"/>
                        <a:t>MOC</a:t>
                      </a:r>
                    </a:p>
                  </a:txBody>
                  <a:tcPr/>
                </a:tc>
                <a:tc>
                  <a:txBody>
                    <a:bodyPr/>
                    <a:lstStyle/>
                    <a:p>
                      <a:pPr algn="ctr"/>
                      <a:r>
                        <a:rPr lang="en-US" sz="1400" dirty="0"/>
                        <a:t>Total Project weight in Tons</a:t>
                      </a:r>
                    </a:p>
                  </a:txBody>
                  <a:tcPr/>
                </a:tc>
                <a:extLst>
                  <a:ext uri="{0D108BD9-81ED-4DB2-BD59-A6C34878D82A}">
                    <a16:rowId xmlns:a16="http://schemas.microsoft.com/office/drawing/2014/main" val="1876313209"/>
                  </a:ext>
                </a:extLst>
              </a:tr>
              <a:tr h="429382">
                <a:tc>
                  <a:txBody>
                    <a:bodyPr/>
                    <a:lstStyle/>
                    <a:p>
                      <a:r>
                        <a:rPr lang="en-US" dirty="0" err="1"/>
                        <a:t>Krissttor</a:t>
                      </a:r>
                      <a:r>
                        <a:rPr lang="en-US" dirty="0"/>
                        <a:t> Vacuum</a:t>
                      </a:r>
                    </a:p>
                  </a:txBody>
                  <a:tcPr/>
                </a:tc>
                <a:tc>
                  <a:txBody>
                    <a:bodyPr/>
                    <a:lstStyle/>
                    <a:p>
                      <a:r>
                        <a:rPr lang="en-US" dirty="0" err="1"/>
                        <a:t>Krissttor</a:t>
                      </a:r>
                      <a:r>
                        <a:rPr lang="en-US" dirty="0"/>
                        <a:t> Vacuum Qatar</a:t>
                      </a:r>
                    </a:p>
                  </a:txBody>
                  <a:tcPr/>
                </a:tc>
                <a:tc>
                  <a:txBody>
                    <a:bodyPr/>
                    <a:lstStyle/>
                    <a:p>
                      <a:r>
                        <a:rPr lang="en-US" dirty="0"/>
                        <a:t>Vacuum Chamber</a:t>
                      </a:r>
                    </a:p>
                  </a:txBody>
                  <a:tcPr/>
                </a:tc>
                <a:tc>
                  <a:txBody>
                    <a:bodyPr/>
                    <a:lstStyle/>
                    <a:p>
                      <a:r>
                        <a:rPr lang="en-US" dirty="0"/>
                        <a:t>2022</a:t>
                      </a:r>
                    </a:p>
                  </a:txBody>
                  <a:tcPr/>
                </a:tc>
                <a:tc>
                  <a:txBody>
                    <a:bodyPr/>
                    <a:lstStyle/>
                    <a:p>
                      <a:r>
                        <a:rPr lang="en-US" dirty="0"/>
                        <a:t>Yes</a:t>
                      </a:r>
                    </a:p>
                  </a:txBody>
                  <a:tcPr/>
                </a:tc>
                <a:tc>
                  <a:txBody>
                    <a:bodyPr/>
                    <a:lstStyle/>
                    <a:p>
                      <a:r>
                        <a:rPr lang="en-US" dirty="0"/>
                        <a:t>Yes</a:t>
                      </a:r>
                    </a:p>
                  </a:txBody>
                  <a:tcPr/>
                </a:tc>
                <a:tc>
                  <a:txBody>
                    <a:bodyPr/>
                    <a:lstStyle/>
                    <a:p>
                      <a:r>
                        <a:rPr lang="en-US" dirty="0"/>
                        <a:t>1</a:t>
                      </a:r>
                    </a:p>
                  </a:txBody>
                  <a:tcPr/>
                </a:tc>
                <a:tc>
                  <a:txBody>
                    <a:bodyPr/>
                    <a:lstStyle/>
                    <a:p>
                      <a:r>
                        <a:rPr lang="en-US" dirty="0"/>
                        <a:t>SA516 Gr70</a:t>
                      </a:r>
                    </a:p>
                  </a:txBody>
                  <a:tcPr/>
                </a:tc>
                <a:tc>
                  <a:txBody>
                    <a:bodyPr/>
                    <a:lstStyle/>
                    <a:p>
                      <a:r>
                        <a:rPr lang="en-US" dirty="0"/>
                        <a:t>50</a:t>
                      </a:r>
                    </a:p>
                  </a:txBody>
                  <a:tcPr/>
                </a:tc>
                <a:extLst>
                  <a:ext uri="{0D108BD9-81ED-4DB2-BD59-A6C34878D82A}">
                    <a16:rowId xmlns:a16="http://schemas.microsoft.com/office/drawing/2014/main" val="2619794886"/>
                  </a:ext>
                </a:extLst>
              </a:tr>
            </a:tbl>
          </a:graphicData>
        </a:graphic>
      </p:graphicFrame>
      <p:pic>
        <p:nvPicPr>
          <p:cNvPr id="4" name="Picture 3">
            <a:extLst>
              <a:ext uri="{FF2B5EF4-FFF2-40B4-BE49-F238E27FC236}">
                <a16:creationId xmlns:a16="http://schemas.microsoft.com/office/drawing/2014/main" id="{8D2A3E2A-D838-9A4B-934A-7A9709A01C78}"/>
              </a:ext>
            </a:extLst>
          </p:cNvPr>
          <p:cNvPicPr>
            <a:picLocks noChangeAspect="1"/>
          </p:cNvPicPr>
          <p:nvPr/>
        </p:nvPicPr>
        <p:blipFill rotWithShape="1">
          <a:blip r:embed="rId8">
            <a:extLst>
              <a:ext uri="{28A0092B-C50C-407E-A947-70E740481C1C}">
                <a14:useLocalDpi xmlns:a14="http://schemas.microsoft.com/office/drawing/2010/main" val="0"/>
              </a:ext>
            </a:extLst>
          </a:blip>
          <a:srcRect l="28541" t="4267" r="18455" b="4888"/>
          <a:stretch/>
        </p:blipFill>
        <p:spPr>
          <a:xfrm>
            <a:off x="4442682" y="987492"/>
            <a:ext cx="3301813" cy="4242816"/>
          </a:xfrm>
          <a:prstGeom prst="rect">
            <a:avLst/>
          </a:prstGeom>
        </p:spPr>
      </p:pic>
    </p:spTree>
    <p:extLst>
      <p:ext uri="{BB962C8B-B14F-4D97-AF65-F5344CB8AC3E}">
        <p14:creationId xmlns:p14="http://schemas.microsoft.com/office/powerpoint/2010/main" val="25656700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29576"/>
            <a:ext cx="12192000" cy="6828423"/>
          </a:xfrm>
          <a:prstGeom prst="rect">
            <a:avLst/>
          </a:prstGeom>
        </p:spPr>
      </p:pic>
      <p:sp>
        <p:nvSpPr>
          <p:cNvPr id="19" name="Rectangle 18">
            <a:hlinkClick r:id="" action="ppaction://hlinkshowjump?jump=endshow"/>
            <a:hlinkHover r:id="rId4" action="ppaction://hlinksldjump"/>
            <a:extLst>
              <a:ext uri="{FF2B5EF4-FFF2-40B4-BE49-F238E27FC236}">
                <a16:creationId xmlns:a16="http://schemas.microsoft.com/office/drawing/2014/main" id="{06365000-A3D0-844F-BE8D-E86F280921F4}"/>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7" name="Rectangle 16">
            <a:extLst>
              <a:ext uri="{FF2B5EF4-FFF2-40B4-BE49-F238E27FC236}">
                <a16:creationId xmlns:a16="http://schemas.microsoft.com/office/drawing/2014/main" id="{95AF5186-2C11-3645-A87D-8B2D03BA6582}"/>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18" name="Rectangle 17">
            <a:hlinkClick r:id="rId5" action="ppaction://hlinksldjump"/>
            <a:extLst>
              <a:ext uri="{FF2B5EF4-FFF2-40B4-BE49-F238E27FC236}">
                <a16:creationId xmlns:a16="http://schemas.microsoft.com/office/drawing/2014/main" id="{AA933621-026D-A349-BEFA-EFA3371A6697}"/>
              </a:ext>
            </a:extLst>
          </p:cNvPr>
          <p:cNvSpPr/>
          <p:nvPr/>
        </p:nvSpPr>
        <p:spPr>
          <a:xfrm>
            <a:off x="53108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20" name="Rectangle 19">
            <a:hlinkHover r:id="rId4" action="ppaction://hlinksldjump"/>
            <a:extLst>
              <a:ext uri="{FF2B5EF4-FFF2-40B4-BE49-F238E27FC236}">
                <a16:creationId xmlns:a16="http://schemas.microsoft.com/office/drawing/2014/main" id="{28B4F446-540A-4C4C-B968-42642F3FB0ED}"/>
              </a:ext>
            </a:extLst>
          </p:cNvPr>
          <p:cNvSpPr/>
          <p:nvPr/>
        </p:nvSpPr>
        <p:spPr>
          <a:xfrm>
            <a:off x="277644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21" name="Rectangle 20">
            <a:hlinkHover r:id="rId6" action="ppaction://hlinksldjump"/>
            <a:extLst>
              <a:ext uri="{FF2B5EF4-FFF2-40B4-BE49-F238E27FC236}">
                <a16:creationId xmlns:a16="http://schemas.microsoft.com/office/drawing/2014/main" id="{E4F0F66E-E489-6C47-A4D2-4CA9892076F0}"/>
              </a:ext>
            </a:extLst>
          </p:cNvPr>
          <p:cNvSpPr/>
          <p:nvPr/>
        </p:nvSpPr>
        <p:spPr>
          <a:xfrm>
            <a:off x="502180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Facility</a:t>
            </a:r>
            <a:endParaRPr lang="en-GB" sz="2000" dirty="0">
              <a:solidFill>
                <a:schemeClr val="bg2"/>
              </a:solidFill>
              <a:latin typeface="Segoe UI Light" panose="020B0502040204020203" pitchFamily="34" charset="0"/>
            </a:endParaRPr>
          </a:p>
        </p:txBody>
      </p:sp>
      <p:sp>
        <p:nvSpPr>
          <p:cNvPr id="22" name="Rectangle 21">
            <a:hlinkClick r:id="rId7" action="ppaction://hlinksldjump"/>
            <a:extLst>
              <a:ext uri="{FF2B5EF4-FFF2-40B4-BE49-F238E27FC236}">
                <a16:creationId xmlns:a16="http://schemas.microsoft.com/office/drawing/2014/main" id="{1CC4BEAC-D99B-8B4F-9A95-6D2FF11EAC93}"/>
              </a:ext>
            </a:extLst>
          </p:cNvPr>
          <p:cNvSpPr/>
          <p:nvPr/>
        </p:nvSpPr>
        <p:spPr>
          <a:xfrm>
            <a:off x="951252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3" name="Rectangle 22">
            <a:extLst>
              <a:ext uri="{FF2B5EF4-FFF2-40B4-BE49-F238E27FC236}">
                <a16:creationId xmlns:a16="http://schemas.microsoft.com/office/drawing/2014/main" id="{CB130D11-FF7E-CE44-B37D-A3086CF15869}"/>
              </a:ext>
            </a:extLst>
          </p:cNvPr>
          <p:cNvSpPr/>
          <p:nvPr/>
        </p:nvSpPr>
        <p:spPr>
          <a:xfrm>
            <a:off x="7267162"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Portfolio</a:t>
            </a:r>
            <a:endParaRPr lang="en-GB" sz="2000" dirty="0">
              <a:solidFill>
                <a:schemeClr val="bg1"/>
              </a:solidFill>
              <a:latin typeface="Segoe UI Light" panose="020B0502040204020203" pitchFamily="34" charset="0"/>
            </a:endParaRPr>
          </a:p>
        </p:txBody>
      </p:sp>
      <p:sp>
        <p:nvSpPr>
          <p:cNvPr id="14" name="Rectangle 13"/>
          <p:cNvSpPr/>
          <p:nvPr/>
        </p:nvSpPr>
        <p:spPr>
          <a:xfrm>
            <a:off x="7267162" y="927105"/>
            <a:ext cx="2148396" cy="69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pic>
        <p:nvPicPr>
          <p:cNvPr id="3" name="Picture 2">
            <a:extLst>
              <a:ext uri="{FF2B5EF4-FFF2-40B4-BE49-F238E27FC236}">
                <a16:creationId xmlns:a16="http://schemas.microsoft.com/office/drawing/2014/main" id="{A47D9DF7-E4EB-4846-81C0-72947CB9D66B}"/>
              </a:ext>
            </a:extLst>
          </p:cNvPr>
          <p:cNvPicPr>
            <a:picLocks noChangeAspect="1"/>
          </p:cNvPicPr>
          <p:nvPr/>
        </p:nvPicPr>
        <p:blipFill rotWithShape="1">
          <a:blip r:embed="rId8">
            <a:extLst>
              <a:ext uri="{28A0092B-C50C-407E-A947-70E740481C1C}">
                <a14:useLocalDpi xmlns:a14="http://schemas.microsoft.com/office/drawing/2010/main" val="0"/>
              </a:ext>
            </a:extLst>
          </a:blip>
          <a:srcRect l="3809" t="26361" r="4881" b="-97"/>
          <a:stretch/>
        </p:blipFill>
        <p:spPr>
          <a:xfrm>
            <a:off x="531082" y="1254931"/>
            <a:ext cx="5337230" cy="2188856"/>
          </a:xfrm>
          <a:prstGeom prst="rect">
            <a:avLst/>
          </a:prstGeom>
        </p:spPr>
      </p:pic>
      <p:pic>
        <p:nvPicPr>
          <p:cNvPr id="6" name="Picture 5">
            <a:extLst>
              <a:ext uri="{FF2B5EF4-FFF2-40B4-BE49-F238E27FC236}">
                <a16:creationId xmlns:a16="http://schemas.microsoft.com/office/drawing/2014/main" id="{56D98137-8F8B-7644-AAE6-181B0C9E6DB6}"/>
              </a:ext>
            </a:extLst>
          </p:cNvPr>
          <p:cNvPicPr>
            <a:picLocks noChangeAspect="1"/>
          </p:cNvPicPr>
          <p:nvPr/>
        </p:nvPicPr>
        <p:blipFill rotWithShape="1">
          <a:blip r:embed="rId9">
            <a:extLst>
              <a:ext uri="{28A0092B-C50C-407E-A947-70E740481C1C}">
                <a14:useLocalDpi xmlns:a14="http://schemas.microsoft.com/office/drawing/2010/main" val="0"/>
              </a:ext>
            </a:extLst>
          </a:blip>
          <a:srcRect t="32555" r="6741" b="8073"/>
          <a:stretch/>
        </p:blipFill>
        <p:spPr>
          <a:xfrm>
            <a:off x="6096000" y="1238677"/>
            <a:ext cx="5562601" cy="2221364"/>
          </a:xfrm>
          <a:prstGeom prst="rect">
            <a:avLst/>
          </a:prstGeom>
        </p:spPr>
      </p:pic>
      <p:pic>
        <p:nvPicPr>
          <p:cNvPr id="9" name="Picture 8">
            <a:extLst>
              <a:ext uri="{FF2B5EF4-FFF2-40B4-BE49-F238E27FC236}">
                <a16:creationId xmlns:a16="http://schemas.microsoft.com/office/drawing/2014/main" id="{2C1C2B8F-F66A-C740-B4E6-C9EB3A43EE28}"/>
              </a:ext>
            </a:extLst>
          </p:cNvPr>
          <p:cNvPicPr>
            <a:picLocks noChangeAspect="1"/>
          </p:cNvPicPr>
          <p:nvPr/>
        </p:nvPicPr>
        <p:blipFill rotWithShape="1">
          <a:blip r:embed="rId10">
            <a:extLst>
              <a:ext uri="{28A0092B-C50C-407E-A947-70E740481C1C}">
                <a14:useLocalDpi xmlns:a14="http://schemas.microsoft.com/office/drawing/2010/main" val="0"/>
              </a:ext>
            </a:extLst>
          </a:blip>
          <a:srcRect t="18299" b="13518"/>
          <a:stretch/>
        </p:blipFill>
        <p:spPr>
          <a:xfrm>
            <a:off x="502920" y="3644675"/>
            <a:ext cx="5365392" cy="2743699"/>
          </a:xfrm>
          <a:prstGeom prst="rect">
            <a:avLst/>
          </a:prstGeom>
        </p:spPr>
      </p:pic>
      <p:pic>
        <p:nvPicPr>
          <p:cNvPr id="11" name="Picture 10">
            <a:extLst>
              <a:ext uri="{FF2B5EF4-FFF2-40B4-BE49-F238E27FC236}">
                <a16:creationId xmlns:a16="http://schemas.microsoft.com/office/drawing/2014/main" id="{98A1A48A-779B-924C-8B58-0B4AE698DABE}"/>
              </a:ext>
            </a:extLst>
          </p:cNvPr>
          <p:cNvPicPr>
            <a:picLocks noChangeAspect="1"/>
          </p:cNvPicPr>
          <p:nvPr/>
        </p:nvPicPr>
        <p:blipFill rotWithShape="1">
          <a:blip r:embed="rId11">
            <a:extLst>
              <a:ext uri="{28A0092B-C50C-407E-A947-70E740481C1C}">
                <a14:useLocalDpi xmlns:a14="http://schemas.microsoft.com/office/drawing/2010/main" val="0"/>
              </a:ext>
            </a:extLst>
          </a:blip>
          <a:srcRect l="3974" t="19886" r="7097" b="29018"/>
          <a:stretch/>
        </p:blipFill>
        <p:spPr>
          <a:xfrm>
            <a:off x="6096000" y="3644674"/>
            <a:ext cx="5562601" cy="2743699"/>
          </a:xfrm>
          <a:prstGeom prst="rect">
            <a:avLst/>
          </a:prstGeom>
        </p:spPr>
      </p:pic>
      <p:sp>
        <p:nvSpPr>
          <p:cNvPr id="12" name="TextBox 11">
            <a:extLst>
              <a:ext uri="{FF2B5EF4-FFF2-40B4-BE49-F238E27FC236}">
                <a16:creationId xmlns:a16="http://schemas.microsoft.com/office/drawing/2014/main" id="{8576E2DE-24CA-B141-80D3-061B92C9E2F1}"/>
              </a:ext>
            </a:extLst>
          </p:cNvPr>
          <p:cNvSpPr txBox="1"/>
          <p:nvPr/>
        </p:nvSpPr>
        <p:spPr>
          <a:xfrm>
            <a:off x="3695700" y="6349567"/>
            <a:ext cx="4800600" cy="523220"/>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defPPr>
              <a:defRPr lang="en-US"/>
            </a:defPPr>
            <a:lvl1pPr algn="ctr">
              <a:defRPr sz="2800" b="1">
                <a:ln>
                  <a:solidFill>
                    <a:srgbClr val="92D050"/>
                  </a:solidFill>
                </a:ln>
                <a:solidFill>
                  <a:schemeClr val="accent3"/>
                </a:solidFill>
              </a:defRPr>
            </a:lvl1pPr>
          </a:lstStyle>
          <a:p>
            <a:r>
              <a:rPr lang="en-US" dirty="0"/>
              <a:t>Heat Exchangers</a:t>
            </a:r>
          </a:p>
        </p:txBody>
      </p:sp>
    </p:spTree>
    <p:extLst>
      <p:ext uri="{BB962C8B-B14F-4D97-AF65-F5344CB8AC3E}">
        <p14:creationId xmlns:p14="http://schemas.microsoft.com/office/powerpoint/2010/main" val="76022409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29576"/>
            <a:ext cx="12192000" cy="6828423"/>
          </a:xfrm>
          <a:prstGeom prst="rect">
            <a:avLst/>
          </a:prstGeom>
        </p:spPr>
      </p:pic>
      <p:sp>
        <p:nvSpPr>
          <p:cNvPr id="19" name="Rectangle 18">
            <a:hlinkClick r:id="" action="ppaction://hlinkshowjump?jump=endshow"/>
            <a:hlinkHover r:id="rId4" action="ppaction://hlinksldjump"/>
            <a:extLst>
              <a:ext uri="{FF2B5EF4-FFF2-40B4-BE49-F238E27FC236}">
                <a16:creationId xmlns:a16="http://schemas.microsoft.com/office/drawing/2014/main" id="{06365000-A3D0-844F-BE8D-E86F280921F4}"/>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7" name="Rectangle 16">
            <a:extLst>
              <a:ext uri="{FF2B5EF4-FFF2-40B4-BE49-F238E27FC236}">
                <a16:creationId xmlns:a16="http://schemas.microsoft.com/office/drawing/2014/main" id="{95AF5186-2C11-3645-A87D-8B2D03BA6582}"/>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18" name="Rectangle 17">
            <a:hlinkClick r:id="rId5" action="ppaction://hlinksldjump"/>
            <a:extLst>
              <a:ext uri="{FF2B5EF4-FFF2-40B4-BE49-F238E27FC236}">
                <a16:creationId xmlns:a16="http://schemas.microsoft.com/office/drawing/2014/main" id="{AA933621-026D-A349-BEFA-EFA3371A6697}"/>
              </a:ext>
            </a:extLst>
          </p:cNvPr>
          <p:cNvSpPr/>
          <p:nvPr/>
        </p:nvSpPr>
        <p:spPr>
          <a:xfrm>
            <a:off x="53108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20" name="Rectangle 19">
            <a:hlinkHover r:id="rId4" action="ppaction://hlinksldjump"/>
            <a:extLst>
              <a:ext uri="{FF2B5EF4-FFF2-40B4-BE49-F238E27FC236}">
                <a16:creationId xmlns:a16="http://schemas.microsoft.com/office/drawing/2014/main" id="{28B4F446-540A-4C4C-B968-42642F3FB0ED}"/>
              </a:ext>
            </a:extLst>
          </p:cNvPr>
          <p:cNvSpPr/>
          <p:nvPr/>
        </p:nvSpPr>
        <p:spPr>
          <a:xfrm>
            <a:off x="277644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21" name="Rectangle 20">
            <a:hlinkHover r:id="rId6" action="ppaction://hlinksldjump"/>
            <a:extLst>
              <a:ext uri="{FF2B5EF4-FFF2-40B4-BE49-F238E27FC236}">
                <a16:creationId xmlns:a16="http://schemas.microsoft.com/office/drawing/2014/main" id="{E4F0F66E-E489-6C47-A4D2-4CA9892076F0}"/>
              </a:ext>
            </a:extLst>
          </p:cNvPr>
          <p:cNvSpPr/>
          <p:nvPr/>
        </p:nvSpPr>
        <p:spPr>
          <a:xfrm>
            <a:off x="502180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Facility</a:t>
            </a:r>
            <a:endParaRPr lang="en-GB" sz="2000" dirty="0">
              <a:solidFill>
                <a:schemeClr val="bg2"/>
              </a:solidFill>
              <a:latin typeface="Segoe UI Light" panose="020B0502040204020203" pitchFamily="34" charset="0"/>
            </a:endParaRPr>
          </a:p>
        </p:txBody>
      </p:sp>
      <p:sp>
        <p:nvSpPr>
          <p:cNvPr id="22" name="Rectangle 21">
            <a:hlinkClick r:id="rId7" action="ppaction://hlinksldjump"/>
            <a:extLst>
              <a:ext uri="{FF2B5EF4-FFF2-40B4-BE49-F238E27FC236}">
                <a16:creationId xmlns:a16="http://schemas.microsoft.com/office/drawing/2014/main" id="{1CC4BEAC-D99B-8B4F-9A95-6D2FF11EAC93}"/>
              </a:ext>
            </a:extLst>
          </p:cNvPr>
          <p:cNvSpPr/>
          <p:nvPr/>
        </p:nvSpPr>
        <p:spPr>
          <a:xfrm>
            <a:off x="951252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3" name="Rectangle 22">
            <a:extLst>
              <a:ext uri="{FF2B5EF4-FFF2-40B4-BE49-F238E27FC236}">
                <a16:creationId xmlns:a16="http://schemas.microsoft.com/office/drawing/2014/main" id="{CB130D11-FF7E-CE44-B37D-A3086CF15869}"/>
              </a:ext>
            </a:extLst>
          </p:cNvPr>
          <p:cNvSpPr/>
          <p:nvPr/>
        </p:nvSpPr>
        <p:spPr>
          <a:xfrm>
            <a:off x="7267162"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Portfolio</a:t>
            </a:r>
            <a:endParaRPr lang="en-GB" sz="2000" dirty="0">
              <a:solidFill>
                <a:schemeClr val="bg1"/>
              </a:solidFill>
              <a:latin typeface="Segoe UI Light" panose="020B0502040204020203" pitchFamily="34" charset="0"/>
            </a:endParaRPr>
          </a:p>
        </p:txBody>
      </p:sp>
      <p:sp>
        <p:nvSpPr>
          <p:cNvPr id="14" name="Rectangle 13"/>
          <p:cNvSpPr/>
          <p:nvPr/>
        </p:nvSpPr>
        <p:spPr>
          <a:xfrm>
            <a:off x="7267162" y="927105"/>
            <a:ext cx="2148396" cy="69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pic>
        <p:nvPicPr>
          <p:cNvPr id="4" name="Picture 3">
            <a:extLst>
              <a:ext uri="{FF2B5EF4-FFF2-40B4-BE49-F238E27FC236}">
                <a16:creationId xmlns:a16="http://schemas.microsoft.com/office/drawing/2014/main" id="{CF46E494-8548-D147-9691-06B9AEA026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4015" y="986001"/>
            <a:ext cx="4830868" cy="5402373"/>
          </a:xfrm>
          <a:prstGeom prst="rect">
            <a:avLst/>
          </a:prstGeom>
        </p:spPr>
      </p:pic>
      <p:pic>
        <p:nvPicPr>
          <p:cNvPr id="7" name="Picture 6">
            <a:extLst>
              <a:ext uri="{FF2B5EF4-FFF2-40B4-BE49-F238E27FC236}">
                <a16:creationId xmlns:a16="http://schemas.microsoft.com/office/drawing/2014/main" id="{ED2285F3-4F3D-644C-930D-9AA0A38A27E3}"/>
              </a:ext>
            </a:extLst>
          </p:cNvPr>
          <p:cNvPicPr>
            <a:picLocks noChangeAspect="1"/>
          </p:cNvPicPr>
          <p:nvPr/>
        </p:nvPicPr>
        <p:blipFill rotWithShape="1">
          <a:blip r:embed="rId9">
            <a:extLst>
              <a:ext uri="{28A0092B-C50C-407E-A947-70E740481C1C}">
                <a14:useLocalDpi xmlns:a14="http://schemas.microsoft.com/office/drawing/2010/main" val="0"/>
              </a:ext>
            </a:extLst>
          </a:blip>
          <a:srcRect t="21936" r="10625" b="19258"/>
          <a:stretch/>
        </p:blipFill>
        <p:spPr>
          <a:xfrm>
            <a:off x="5084883" y="961728"/>
            <a:ext cx="5704608" cy="2411978"/>
          </a:xfrm>
          <a:prstGeom prst="rect">
            <a:avLst/>
          </a:prstGeom>
        </p:spPr>
      </p:pic>
      <p:pic>
        <p:nvPicPr>
          <p:cNvPr id="12" name="Picture 11">
            <a:extLst>
              <a:ext uri="{FF2B5EF4-FFF2-40B4-BE49-F238E27FC236}">
                <a16:creationId xmlns:a16="http://schemas.microsoft.com/office/drawing/2014/main" id="{106EB851-07CF-8343-990D-1AB508F07A98}"/>
              </a:ext>
            </a:extLst>
          </p:cNvPr>
          <p:cNvPicPr>
            <a:picLocks noChangeAspect="1"/>
          </p:cNvPicPr>
          <p:nvPr/>
        </p:nvPicPr>
        <p:blipFill rotWithShape="1">
          <a:blip r:embed="rId10">
            <a:extLst>
              <a:ext uri="{28A0092B-C50C-407E-A947-70E740481C1C}">
                <a14:useLocalDpi xmlns:a14="http://schemas.microsoft.com/office/drawing/2010/main" val="0"/>
              </a:ext>
            </a:extLst>
          </a:blip>
          <a:srcRect l="9250" t="26811" b="14820"/>
          <a:stretch/>
        </p:blipFill>
        <p:spPr>
          <a:xfrm>
            <a:off x="5084883" y="3373706"/>
            <a:ext cx="6329224" cy="3014668"/>
          </a:xfrm>
          <a:prstGeom prst="rect">
            <a:avLst/>
          </a:prstGeom>
        </p:spPr>
      </p:pic>
      <p:sp>
        <p:nvSpPr>
          <p:cNvPr id="24" name="TextBox 23">
            <a:extLst>
              <a:ext uri="{FF2B5EF4-FFF2-40B4-BE49-F238E27FC236}">
                <a16:creationId xmlns:a16="http://schemas.microsoft.com/office/drawing/2014/main" id="{167DEBE4-69A7-BF40-A023-23FA00286CE4}"/>
              </a:ext>
            </a:extLst>
          </p:cNvPr>
          <p:cNvSpPr txBox="1"/>
          <p:nvPr/>
        </p:nvSpPr>
        <p:spPr>
          <a:xfrm>
            <a:off x="3990975" y="6334780"/>
            <a:ext cx="4210050" cy="523220"/>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defPPr>
              <a:defRPr lang="en-US"/>
            </a:defPPr>
            <a:lvl1pPr algn="ctr">
              <a:defRPr sz="2800" b="1">
                <a:ln>
                  <a:solidFill>
                    <a:srgbClr val="92D050"/>
                  </a:solidFill>
                </a:ln>
                <a:solidFill>
                  <a:schemeClr val="accent3"/>
                </a:solidFill>
              </a:defRPr>
            </a:lvl1pPr>
          </a:lstStyle>
          <a:p>
            <a:r>
              <a:rPr lang="en-US" dirty="0"/>
              <a:t>Process Equipment’s</a:t>
            </a:r>
          </a:p>
        </p:txBody>
      </p:sp>
    </p:spTree>
    <p:extLst>
      <p:ext uri="{BB962C8B-B14F-4D97-AF65-F5344CB8AC3E}">
        <p14:creationId xmlns:p14="http://schemas.microsoft.com/office/powerpoint/2010/main" val="182629257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4900" y="488271"/>
            <a:ext cx="12192000" cy="6369729"/>
          </a:xfrm>
          <a:prstGeom prst="rect">
            <a:avLst/>
          </a:prstGeom>
        </p:spPr>
      </p:pic>
      <p:sp>
        <p:nvSpPr>
          <p:cNvPr id="6" name="Rectangle 5">
            <a:hlinkClick r:id="rId4" action="ppaction://hlinksldjump"/>
          </p:cNvPr>
          <p:cNvSpPr/>
          <p:nvPr/>
        </p:nvSpPr>
        <p:spPr>
          <a:xfrm>
            <a:off x="53108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10" name="Rectangle 9">
            <a:hlinkClick r:id="rId5" action="ppaction://hlinksldjump"/>
          </p:cNvPr>
          <p:cNvSpPr/>
          <p:nvPr/>
        </p:nvSpPr>
        <p:spPr>
          <a:xfrm>
            <a:off x="277644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11" name="Rectangle 10">
            <a:hlinkClick r:id="rId6" action="ppaction://hlinksldjump"/>
          </p:cNvPr>
          <p:cNvSpPr/>
          <p:nvPr/>
        </p:nvSpPr>
        <p:spPr>
          <a:xfrm>
            <a:off x="502180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Facility</a:t>
            </a:r>
            <a:endParaRPr lang="en-GB" sz="2000" dirty="0">
              <a:solidFill>
                <a:schemeClr val="bg2"/>
              </a:solidFill>
              <a:latin typeface="Segoe UI Light" panose="020B0502040204020203" pitchFamily="34" charset="0"/>
            </a:endParaRPr>
          </a:p>
        </p:txBody>
      </p:sp>
      <p:sp>
        <p:nvSpPr>
          <p:cNvPr id="13" name="Rectangle 12">
            <a:hlinkClick r:id="rId7" action="ppaction://hlinksldjump"/>
          </p:cNvPr>
          <p:cNvSpPr/>
          <p:nvPr/>
        </p:nvSpPr>
        <p:spPr>
          <a:xfrm>
            <a:off x="951252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2" name="Rectangle 11">
            <a:hlinkClick r:id="rId8" action="ppaction://hlinksldjump"/>
          </p:cNvPr>
          <p:cNvSpPr/>
          <p:nvPr/>
        </p:nvSpPr>
        <p:spPr>
          <a:xfrm>
            <a:off x="7267162"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Portfolio</a:t>
            </a:r>
            <a:endParaRPr lang="en-GB" sz="2000" dirty="0">
              <a:solidFill>
                <a:schemeClr val="bg1"/>
              </a:solidFill>
              <a:latin typeface="Segoe UI Light" panose="020B0502040204020203" pitchFamily="34" charset="0"/>
            </a:endParaRPr>
          </a:p>
        </p:txBody>
      </p:sp>
      <p:pic>
        <p:nvPicPr>
          <p:cNvPr id="28" name="Picture 27">
            <a:extLst>
              <a:ext uri="{FF2B5EF4-FFF2-40B4-BE49-F238E27FC236}">
                <a16:creationId xmlns:a16="http://schemas.microsoft.com/office/drawing/2014/main" id="{31E92B2D-EAE2-7A4D-A9C4-1CDA2AD5C40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31082" y="1133865"/>
            <a:ext cx="2636661" cy="2273377"/>
          </a:xfrm>
          <a:prstGeom prst="rect">
            <a:avLst/>
          </a:prstGeom>
        </p:spPr>
      </p:pic>
      <p:sp>
        <p:nvSpPr>
          <p:cNvPr id="15" name="Rectangle 14">
            <a:hlinkClick r:id="" action="ppaction://hlinkshowjump?jump=endshow"/>
            <a:hlinkHover r:id="rId5" action="ppaction://hlinksldjump"/>
            <a:extLst>
              <a:ext uri="{FF2B5EF4-FFF2-40B4-BE49-F238E27FC236}">
                <a16:creationId xmlns:a16="http://schemas.microsoft.com/office/drawing/2014/main" id="{9CA34A4E-2141-EC46-8119-E1EC9999A212}"/>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4" name="TextBox 3">
            <a:hlinkClick r:id="rId2" action="ppaction://hlinksldjump"/>
            <a:extLst>
              <a:ext uri="{FF2B5EF4-FFF2-40B4-BE49-F238E27FC236}">
                <a16:creationId xmlns:a16="http://schemas.microsoft.com/office/drawing/2014/main" id="{FE4CCFBC-3AD6-F34C-8E48-C638E82C0407}"/>
              </a:ext>
            </a:extLst>
          </p:cNvPr>
          <p:cNvSpPr txBox="1"/>
          <p:nvPr/>
        </p:nvSpPr>
        <p:spPr>
          <a:xfrm>
            <a:off x="10779624" y="156116"/>
            <a:ext cx="640471" cy="369332"/>
          </a:xfrm>
          <a:prstGeom prst="rect">
            <a:avLst/>
          </a:prstGeom>
          <a:noFill/>
        </p:spPr>
        <p:txBody>
          <a:bodyPr wrap="square" rtlCol="0">
            <a:spAutoFit/>
          </a:bodyPr>
          <a:lstStyle/>
          <a:p>
            <a:r>
              <a:rPr lang="en-US" dirty="0">
                <a:solidFill>
                  <a:schemeClr val="bg1"/>
                </a:solidFill>
              </a:rPr>
              <a:t>Back</a:t>
            </a:r>
          </a:p>
        </p:txBody>
      </p:sp>
      <p:sp>
        <p:nvSpPr>
          <p:cNvPr id="14" name="Rectangle 13"/>
          <p:cNvSpPr/>
          <p:nvPr/>
        </p:nvSpPr>
        <p:spPr>
          <a:xfrm>
            <a:off x="7267162" y="927105"/>
            <a:ext cx="2148396" cy="69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17" name="Rectangle 16">
            <a:extLst>
              <a:ext uri="{FF2B5EF4-FFF2-40B4-BE49-F238E27FC236}">
                <a16:creationId xmlns:a16="http://schemas.microsoft.com/office/drawing/2014/main" id="{3AFB8F8C-A72E-E14A-923F-38967EEDD738}"/>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pic>
        <p:nvPicPr>
          <p:cNvPr id="16" name="Picture 15">
            <a:extLst>
              <a:ext uri="{FF2B5EF4-FFF2-40B4-BE49-F238E27FC236}">
                <a16:creationId xmlns:a16="http://schemas.microsoft.com/office/drawing/2014/main" id="{FC0A0442-3622-2C42-9819-55BB53EA78D7}"/>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361932" y="1133865"/>
            <a:ext cx="3281397" cy="2295135"/>
          </a:xfrm>
          <a:prstGeom prst="rect">
            <a:avLst/>
          </a:prstGeom>
        </p:spPr>
      </p:pic>
      <p:pic>
        <p:nvPicPr>
          <p:cNvPr id="18" name="Picture 17">
            <a:extLst>
              <a:ext uri="{FF2B5EF4-FFF2-40B4-BE49-F238E27FC236}">
                <a16:creationId xmlns:a16="http://schemas.microsoft.com/office/drawing/2014/main" id="{D14B8907-B938-8D47-B113-7229E9A9E47D}"/>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l="2254" t="5537" r="3020" b="5835"/>
          <a:stretch/>
        </p:blipFill>
        <p:spPr>
          <a:xfrm>
            <a:off x="6930383" y="1133865"/>
            <a:ext cx="4474029" cy="2295135"/>
          </a:xfrm>
          <a:prstGeom prst="rect">
            <a:avLst/>
          </a:prstGeom>
        </p:spPr>
      </p:pic>
      <p:pic>
        <p:nvPicPr>
          <p:cNvPr id="19" name="Picture 18">
            <a:extLst>
              <a:ext uri="{FF2B5EF4-FFF2-40B4-BE49-F238E27FC236}">
                <a16:creationId xmlns:a16="http://schemas.microsoft.com/office/drawing/2014/main" id="{B819CD6C-D69C-6241-9014-6A72FD00BF2E}"/>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b="2862"/>
          <a:stretch/>
        </p:blipFill>
        <p:spPr>
          <a:xfrm>
            <a:off x="531082" y="3806042"/>
            <a:ext cx="4107801" cy="1918093"/>
          </a:xfrm>
          <a:prstGeom prst="rect">
            <a:avLst/>
          </a:prstGeom>
        </p:spPr>
      </p:pic>
      <p:pic>
        <p:nvPicPr>
          <p:cNvPr id="20" name="Picture 19">
            <a:extLst>
              <a:ext uri="{FF2B5EF4-FFF2-40B4-BE49-F238E27FC236}">
                <a16:creationId xmlns:a16="http://schemas.microsoft.com/office/drawing/2014/main" id="{2BC83F6E-A2AB-8647-AF4B-24B724EC5B86}"/>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4846417" y="3596090"/>
            <a:ext cx="7099678" cy="3105794"/>
          </a:xfrm>
          <a:prstGeom prst="rect">
            <a:avLst/>
          </a:prstGeom>
        </p:spPr>
      </p:pic>
      <p:sp>
        <p:nvSpPr>
          <p:cNvPr id="2" name="TextBox 1">
            <a:extLst>
              <a:ext uri="{FF2B5EF4-FFF2-40B4-BE49-F238E27FC236}">
                <a16:creationId xmlns:a16="http://schemas.microsoft.com/office/drawing/2014/main" id="{54AE6DEC-AB8A-C64A-8317-BB16DA5E5071}"/>
              </a:ext>
            </a:extLst>
          </p:cNvPr>
          <p:cNvSpPr txBox="1"/>
          <p:nvPr/>
        </p:nvSpPr>
        <p:spPr>
          <a:xfrm>
            <a:off x="350797" y="5825835"/>
            <a:ext cx="4490720" cy="954107"/>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defPPr>
              <a:defRPr lang="en-US"/>
            </a:defPPr>
            <a:lvl1pPr>
              <a:defRPr sz="2800" b="1">
                <a:ln>
                  <a:solidFill>
                    <a:srgbClr val="92D050"/>
                  </a:solidFill>
                </a:ln>
                <a:solidFill>
                  <a:schemeClr val="accent3"/>
                </a:solidFill>
              </a:defRPr>
            </a:lvl1pPr>
          </a:lstStyle>
          <a:p>
            <a:pPr algn="ctr"/>
            <a:r>
              <a:rPr lang="en-US" dirty="0"/>
              <a:t>Mining &amp; Construction Equipment’s</a:t>
            </a:r>
          </a:p>
        </p:txBody>
      </p:sp>
    </p:spTree>
    <p:extLst>
      <p:ext uri="{BB962C8B-B14F-4D97-AF65-F5344CB8AC3E}">
        <p14:creationId xmlns:p14="http://schemas.microsoft.com/office/powerpoint/2010/main" val="220347438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a:hlinkClick r:id="" action="ppaction://hlinkshowjump?jump=firstslide"/>
            <a:extLst>
              <a:ext uri="{FF2B5EF4-FFF2-40B4-BE49-F238E27FC236}">
                <a16:creationId xmlns:a16="http://schemas.microsoft.com/office/drawing/2014/main" id="{EB0DD06E-A3E3-D14A-ACD1-03F5D410BC82}"/>
              </a:ext>
            </a:extLst>
          </p:cNvPr>
          <p:cNvPicPr>
            <a:picLocks noChangeAspect="1"/>
          </p:cNvPicPr>
          <p:nvPr/>
        </p:nvPicPr>
        <p:blipFill>
          <a:blip r:embed="rId2" cstate="email">
            <a:alphaModFix amt="81000"/>
            <a:extLst>
              <a:ext uri="{28A0092B-C50C-407E-A947-70E740481C1C}">
                <a14:useLocalDpi xmlns:a14="http://schemas.microsoft.com/office/drawing/2010/main"/>
              </a:ext>
            </a:extLst>
          </a:blip>
          <a:stretch>
            <a:fillRect/>
          </a:stretch>
        </p:blipFill>
        <p:spPr>
          <a:xfrm>
            <a:off x="-728" y="39864"/>
            <a:ext cx="12192000" cy="6818135"/>
          </a:xfrm>
          <a:prstGeom prst="rect">
            <a:avLst/>
          </a:prstGeom>
        </p:spPr>
      </p:pic>
      <p:grpSp>
        <p:nvGrpSpPr>
          <p:cNvPr id="3" name="Group 2">
            <a:extLst>
              <a:ext uri="{FF2B5EF4-FFF2-40B4-BE49-F238E27FC236}">
                <a16:creationId xmlns:a16="http://schemas.microsoft.com/office/drawing/2014/main" id="{53364664-5475-7B49-A838-BDD4C3B4F6D5}"/>
              </a:ext>
            </a:extLst>
          </p:cNvPr>
          <p:cNvGrpSpPr/>
          <p:nvPr/>
        </p:nvGrpSpPr>
        <p:grpSpPr>
          <a:xfrm>
            <a:off x="533858" y="469626"/>
            <a:ext cx="11124285" cy="504423"/>
            <a:chOff x="5551" y="469626"/>
            <a:chExt cx="11124285" cy="504423"/>
          </a:xfrm>
        </p:grpSpPr>
        <p:sp>
          <p:nvSpPr>
            <p:cNvPr id="6" name="Rectangle 5">
              <a:hlinkClick r:id="rId3" action="ppaction://hlinksldjump"/>
            </p:cNvPr>
            <p:cNvSpPr/>
            <p:nvPr/>
          </p:nvSpPr>
          <p:spPr>
            <a:xfrm>
              <a:off x="5551" y="476900"/>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10" name="Rectangle 9">
              <a:hlinkClick r:id="rId4" action="ppaction://hlinksldjump"/>
            </p:cNvPr>
            <p:cNvSpPr/>
            <p:nvPr/>
          </p:nvSpPr>
          <p:spPr>
            <a:xfrm>
              <a:off x="2245360"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About Us</a:t>
              </a:r>
              <a:endParaRPr lang="en-GB" sz="2000" dirty="0">
                <a:solidFill>
                  <a:schemeClr val="bg1"/>
                </a:solidFill>
                <a:latin typeface="Segoe UI Light" panose="020B0502040204020203" pitchFamily="34" charset="0"/>
              </a:endParaRPr>
            </a:p>
          </p:txBody>
        </p:sp>
        <p:sp>
          <p:nvSpPr>
            <p:cNvPr id="11" name="Rectangle 10">
              <a:hlinkClick r:id="rId5" action="ppaction://hlinksldjump"/>
            </p:cNvPr>
            <p:cNvSpPr/>
            <p:nvPr/>
          </p:nvSpPr>
          <p:spPr>
            <a:xfrm>
              <a:off x="449072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Facility</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2" name="Rectangle 11">
              <a:hlinkClick r:id="rId6" action="ppaction://hlinksldjump"/>
            </p:cNvPr>
            <p:cNvSpPr/>
            <p:nvPr/>
          </p:nvSpPr>
          <p:spPr>
            <a:xfrm>
              <a:off x="673608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Portfolio</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3" name="Rectangle 12">
              <a:hlinkClick r:id="rId7" action="ppaction://hlinksldjump"/>
            </p:cNvPr>
            <p:cNvSpPr/>
            <p:nvPr/>
          </p:nvSpPr>
          <p:spPr>
            <a:xfrm>
              <a:off x="898144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grpSp>
      <p:sp>
        <p:nvSpPr>
          <p:cNvPr id="14" name="Rectangle 13"/>
          <p:cNvSpPr/>
          <p:nvPr/>
        </p:nvSpPr>
        <p:spPr>
          <a:xfrm>
            <a:off x="2768192" y="919727"/>
            <a:ext cx="2153871" cy="834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15" name="Rectangle 14">
            <a:extLst>
              <a:ext uri="{FF2B5EF4-FFF2-40B4-BE49-F238E27FC236}">
                <a16:creationId xmlns:a16="http://schemas.microsoft.com/office/drawing/2014/main" id="{A2AF6EB3-DE25-2344-ABB3-C143B447C696}"/>
              </a:ext>
            </a:extLst>
          </p:cNvPr>
          <p:cNvSpPr/>
          <p:nvPr/>
        </p:nvSpPr>
        <p:spPr>
          <a:xfrm>
            <a:off x="410305" y="1361846"/>
            <a:ext cx="2145074" cy="369332"/>
          </a:xfrm>
          <a:prstGeom prst="rect">
            <a:avLst/>
          </a:prstGeom>
        </p:spPr>
        <p:txBody>
          <a:bodyPr wrap="none">
            <a:spAutoFit/>
          </a:bodyPr>
          <a:lstStyle/>
          <a:p>
            <a:pPr>
              <a:lnSpc>
                <a:spcPct val="100000"/>
              </a:lnSpc>
              <a:spcBef>
                <a:spcPts val="1200"/>
              </a:spcBef>
            </a:pPr>
            <a:r>
              <a:rPr lang="en-US" dirty="0">
                <a:solidFill>
                  <a:schemeClr val="bg1"/>
                </a:solidFill>
              </a:rPr>
              <a:t>Incorporated in 2017</a:t>
            </a:r>
          </a:p>
        </p:txBody>
      </p:sp>
      <p:sp>
        <p:nvSpPr>
          <p:cNvPr id="16" name="Rectangle 15">
            <a:extLst>
              <a:ext uri="{FF2B5EF4-FFF2-40B4-BE49-F238E27FC236}">
                <a16:creationId xmlns:a16="http://schemas.microsoft.com/office/drawing/2014/main" id="{BD3FCEFE-043D-934E-BB84-85399D7349A9}"/>
              </a:ext>
            </a:extLst>
          </p:cNvPr>
          <p:cNvSpPr/>
          <p:nvPr/>
        </p:nvSpPr>
        <p:spPr>
          <a:xfrm>
            <a:off x="410306" y="1981842"/>
            <a:ext cx="11430001" cy="677108"/>
          </a:xfrm>
          <a:prstGeom prst="rect">
            <a:avLst/>
          </a:prstGeom>
        </p:spPr>
        <p:txBody>
          <a:bodyPr wrap="square">
            <a:spAutoFit/>
          </a:bodyPr>
          <a:lstStyle/>
          <a:p>
            <a:r>
              <a:rPr lang="en-US" dirty="0">
                <a:solidFill>
                  <a:schemeClr val="bg1"/>
                </a:solidFill>
              </a:rPr>
              <a:t>Expertise in manufacturing of </a:t>
            </a:r>
            <a:r>
              <a:rPr lang="en-US" sz="2000" b="1" dirty="0">
                <a:solidFill>
                  <a:schemeClr val="bg1"/>
                </a:solidFill>
              </a:rPr>
              <a:t>Stainless Steel and Carbon Steel equipment's </a:t>
            </a:r>
            <a:r>
              <a:rPr lang="en-US" dirty="0">
                <a:solidFill>
                  <a:schemeClr val="bg1"/>
                </a:solidFill>
              </a:rPr>
              <a:t>required for Breweries, Pharma, Chemical, Food, Mining and Construction  industries</a:t>
            </a:r>
          </a:p>
        </p:txBody>
      </p:sp>
      <p:sp>
        <p:nvSpPr>
          <p:cNvPr id="17" name="Rectangle 16">
            <a:extLst>
              <a:ext uri="{FF2B5EF4-FFF2-40B4-BE49-F238E27FC236}">
                <a16:creationId xmlns:a16="http://schemas.microsoft.com/office/drawing/2014/main" id="{AED7E040-3010-604C-9FC7-4FE0CD64E7A5}"/>
              </a:ext>
            </a:extLst>
          </p:cNvPr>
          <p:cNvSpPr/>
          <p:nvPr/>
        </p:nvSpPr>
        <p:spPr>
          <a:xfrm>
            <a:off x="410305" y="2781468"/>
            <a:ext cx="11054863" cy="923330"/>
          </a:xfrm>
          <a:prstGeom prst="rect">
            <a:avLst/>
          </a:prstGeom>
        </p:spPr>
        <p:txBody>
          <a:bodyPr wrap="square">
            <a:spAutoFit/>
          </a:bodyPr>
          <a:lstStyle/>
          <a:p>
            <a:pPr>
              <a:lnSpc>
                <a:spcPct val="100000"/>
              </a:lnSpc>
              <a:spcBef>
                <a:spcPts val="1200"/>
              </a:spcBef>
            </a:pPr>
            <a:r>
              <a:rPr lang="en-US" dirty="0">
                <a:solidFill>
                  <a:schemeClr val="bg1"/>
                </a:solidFill>
              </a:rPr>
              <a:t>We have very good experience in manufacturing of Stainless steel equipment's such as Fermenter, Heat Exchangers, Calendria, Reactors, Deodorizer, Scrubber, Bleacher, Limpet and Laser welded Jacket vessels, Unitanks, BBT, Brew House Kettles, Heater equipment's for edible oils,  etc.</a:t>
            </a:r>
          </a:p>
        </p:txBody>
      </p:sp>
      <p:sp>
        <p:nvSpPr>
          <p:cNvPr id="18" name="Rectangle 17">
            <a:hlinkClick r:id="" action="ppaction://hlinkshowjump?jump=endshow"/>
            <a:hlinkHover r:id="rId4" action="ppaction://hlinksldjump"/>
            <a:extLst>
              <a:ext uri="{FF2B5EF4-FFF2-40B4-BE49-F238E27FC236}">
                <a16:creationId xmlns:a16="http://schemas.microsoft.com/office/drawing/2014/main" id="{E06662FE-97FD-6F4B-B721-ED2AD0EF7EB9}"/>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2" name="Rectangle 21">
            <a:extLst>
              <a:ext uri="{FF2B5EF4-FFF2-40B4-BE49-F238E27FC236}">
                <a16:creationId xmlns:a16="http://schemas.microsoft.com/office/drawing/2014/main" id="{CE945FEF-CE3E-B947-B994-EB6A49231F82}"/>
              </a:ext>
            </a:extLst>
          </p:cNvPr>
          <p:cNvSpPr/>
          <p:nvPr/>
        </p:nvSpPr>
        <p:spPr>
          <a:xfrm>
            <a:off x="10886"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21" name="Rectangle 20">
            <a:extLst>
              <a:ext uri="{FF2B5EF4-FFF2-40B4-BE49-F238E27FC236}">
                <a16:creationId xmlns:a16="http://schemas.microsoft.com/office/drawing/2014/main" id="{47290B30-7770-F349-B835-708CA94F8AC9}"/>
              </a:ext>
            </a:extLst>
          </p:cNvPr>
          <p:cNvSpPr/>
          <p:nvPr/>
        </p:nvSpPr>
        <p:spPr>
          <a:xfrm>
            <a:off x="410305" y="3896996"/>
            <a:ext cx="11054863" cy="677108"/>
          </a:xfrm>
          <a:prstGeom prst="rect">
            <a:avLst/>
          </a:prstGeom>
        </p:spPr>
        <p:txBody>
          <a:bodyPr wrap="square">
            <a:spAutoFit/>
          </a:bodyPr>
          <a:lstStyle/>
          <a:p>
            <a:pPr>
              <a:lnSpc>
                <a:spcPct val="100000"/>
              </a:lnSpc>
              <a:spcBef>
                <a:spcPts val="1200"/>
              </a:spcBef>
            </a:pPr>
            <a:r>
              <a:rPr lang="en-US" dirty="0">
                <a:solidFill>
                  <a:schemeClr val="bg1"/>
                </a:solidFill>
              </a:rPr>
              <a:t>We have also gained </a:t>
            </a:r>
            <a:r>
              <a:rPr lang="en-US" sz="2000" b="1" dirty="0">
                <a:solidFill>
                  <a:schemeClr val="bg1"/>
                </a:solidFill>
              </a:rPr>
              <a:t>Specialty in Mining and construction equipment's </a:t>
            </a:r>
            <a:r>
              <a:rPr lang="en-US" dirty="0">
                <a:solidFill>
                  <a:schemeClr val="bg1"/>
                </a:solidFill>
              </a:rPr>
              <a:t>such as Hoppers, Conveyer, Stone crusher frames, VSI Crusher, HSI Crusher, Chutes, Rotors and Structures.</a:t>
            </a:r>
          </a:p>
        </p:txBody>
      </p:sp>
      <p:sp>
        <p:nvSpPr>
          <p:cNvPr id="20" name="Rectangle 19">
            <a:extLst>
              <a:ext uri="{FF2B5EF4-FFF2-40B4-BE49-F238E27FC236}">
                <a16:creationId xmlns:a16="http://schemas.microsoft.com/office/drawing/2014/main" id="{6AA4B7D8-8902-B749-B750-111B50B35126}"/>
              </a:ext>
            </a:extLst>
          </p:cNvPr>
          <p:cNvSpPr/>
          <p:nvPr/>
        </p:nvSpPr>
        <p:spPr>
          <a:xfrm>
            <a:off x="410305" y="4749913"/>
            <a:ext cx="11054863" cy="369332"/>
          </a:xfrm>
          <a:prstGeom prst="rect">
            <a:avLst/>
          </a:prstGeom>
        </p:spPr>
        <p:txBody>
          <a:bodyPr wrap="square">
            <a:spAutoFit/>
          </a:bodyPr>
          <a:lstStyle/>
          <a:p>
            <a:pPr>
              <a:lnSpc>
                <a:spcPct val="100000"/>
              </a:lnSpc>
              <a:spcBef>
                <a:spcPts val="1200"/>
              </a:spcBef>
            </a:pPr>
            <a:r>
              <a:rPr lang="en-US" dirty="0">
                <a:solidFill>
                  <a:schemeClr val="bg1"/>
                </a:solidFill>
              </a:rPr>
              <a:t>Our Defence portfolio includes structures for Missile Launching System(MLS) for Airforce and Army, Pinaka MBRL.</a:t>
            </a:r>
          </a:p>
        </p:txBody>
      </p:sp>
    </p:spTree>
    <p:extLst>
      <p:ext uri="{BB962C8B-B14F-4D97-AF65-F5344CB8AC3E}">
        <p14:creationId xmlns:p14="http://schemas.microsoft.com/office/powerpoint/2010/main" val="146642720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29576"/>
            <a:ext cx="12192000" cy="6828424"/>
          </a:xfrm>
          <a:prstGeom prst="rect">
            <a:avLst/>
          </a:prstGeom>
        </p:spPr>
      </p:pic>
      <p:sp>
        <p:nvSpPr>
          <p:cNvPr id="6" name="Rectangle 5">
            <a:hlinkClick r:id="rId4" action="ppaction://hlinksldjump"/>
          </p:cNvPr>
          <p:cNvSpPr/>
          <p:nvPr/>
        </p:nvSpPr>
        <p:spPr>
          <a:xfrm>
            <a:off x="53108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10" name="Rectangle 9">
            <a:hlinkHover r:id="rId5" action="ppaction://hlinksldjump"/>
          </p:cNvPr>
          <p:cNvSpPr/>
          <p:nvPr/>
        </p:nvSpPr>
        <p:spPr>
          <a:xfrm>
            <a:off x="277644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11" name="Rectangle 10">
            <a:hlinkHover r:id="rId6" action="ppaction://hlinksldjump"/>
          </p:cNvPr>
          <p:cNvSpPr/>
          <p:nvPr/>
        </p:nvSpPr>
        <p:spPr>
          <a:xfrm>
            <a:off x="502180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Facility</a:t>
            </a:r>
            <a:endParaRPr lang="en-GB" sz="2000" dirty="0">
              <a:solidFill>
                <a:schemeClr val="bg2"/>
              </a:solidFill>
              <a:latin typeface="Segoe UI Light" panose="020B0502040204020203" pitchFamily="34" charset="0"/>
            </a:endParaRPr>
          </a:p>
        </p:txBody>
      </p:sp>
      <p:sp>
        <p:nvSpPr>
          <p:cNvPr id="13" name="Rectangle 12">
            <a:hlinkHover r:id="rId7" action="ppaction://hlinksldjump"/>
          </p:cNvPr>
          <p:cNvSpPr/>
          <p:nvPr/>
        </p:nvSpPr>
        <p:spPr>
          <a:xfrm>
            <a:off x="951252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2" name="Rectangle 11"/>
          <p:cNvSpPr/>
          <p:nvPr/>
        </p:nvSpPr>
        <p:spPr>
          <a:xfrm>
            <a:off x="7267162"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Portfolio</a:t>
            </a:r>
            <a:endParaRPr lang="en-GB" sz="2000" dirty="0">
              <a:solidFill>
                <a:schemeClr val="bg1"/>
              </a:solidFill>
              <a:latin typeface="Segoe UI Light" panose="020B0502040204020203" pitchFamily="34" charset="0"/>
            </a:endParaRPr>
          </a:p>
        </p:txBody>
      </p:sp>
      <p:sp>
        <p:nvSpPr>
          <p:cNvPr id="19" name="Rectangle 18">
            <a:hlinkClick r:id="" action="ppaction://hlinkshowjump?jump=endshow"/>
            <a:hlinkHover r:id="rId5" action="ppaction://hlinksldjump"/>
            <a:extLst>
              <a:ext uri="{FF2B5EF4-FFF2-40B4-BE49-F238E27FC236}">
                <a16:creationId xmlns:a16="http://schemas.microsoft.com/office/drawing/2014/main" id="{80EE48A1-9DE8-CF49-94CE-08C399550269}"/>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0" name="TextBox 19">
            <a:hlinkClick r:id="rId8" action="ppaction://hlinksldjump"/>
            <a:extLst>
              <a:ext uri="{FF2B5EF4-FFF2-40B4-BE49-F238E27FC236}">
                <a16:creationId xmlns:a16="http://schemas.microsoft.com/office/drawing/2014/main" id="{7B06B404-4DD6-324F-975F-E5AACC78E263}"/>
              </a:ext>
            </a:extLst>
          </p:cNvPr>
          <p:cNvSpPr txBox="1"/>
          <p:nvPr/>
        </p:nvSpPr>
        <p:spPr>
          <a:xfrm>
            <a:off x="10779624" y="156116"/>
            <a:ext cx="640471" cy="369332"/>
          </a:xfrm>
          <a:prstGeom prst="rect">
            <a:avLst/>
          </a:prstGeom>
          <a:noFill/>
        </p:spPr>
        <p:txBody>
          <a:bodyPr wrap="square" rtlCol="0">
            <a:spAutoFit/>
          </a:bodyPr>
          <a:lstStyle/>
          <a:p>
            <a:r>
              <a:rPr lang="en-US" dirty="0">
                <a:solidFill>
                  <a:schemeClr val="bg1"/>
                </a:solidFill>
              </a:rPr>
              <a:t>Back</a:t>
            </a:r>
          </a:p>
        </p:txBody>
      </p:sp>
      <p:sp>
        <p:nvSpPr>
          <p:cNvPr id="14" name="Rectangle 13"/>
          <p:cNvSpPr/>
          <p:nvPr/>
        </p:nvSpPr>
        <p:spPr>
          <a:xfrm>
            <a:off x="7267162" y="927105"/>
            <a:ext cx="2148396" cy="69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16" name="Rectangle 15">
            <a:extLst>
              <a:ext uri="{FF2B5EF4-FFF2-40B4-BE49-F238E27FC236}">
                <a16:creationId xmlns:a16="http://schemas.microsoft.com/office/drawing/2014/main" id="{7580FB04-DD4A-3044-9C7C-54B42E7B907A}"/>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pic>
        <p:nvPicPr>
          <p:cNvPr id="15" name="Picture 14">
            <a:extLst>
              <a:ext uri="{FF2B5EF4-FFF2-40B4-BE49-F238E27FC236}">
                <a16:creationId xmlns:a16="http://schemas.microsoft.com/office/drawing/2014/main" id="{8843010A-77A6-3C42-AF7F-D2604A578C07}"/>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b="1214"/>
          <a:stretch/>
        </p:blipFill>
        <p:spPr>
          <a:xfrm>
            <a:off x="264902" y="1051357"/>
            <a:ext cx="3888667" cy="1768786"/>
          </a:xfrm>
          <a:prstGeom prst="rect">
            <a:avLst/>
          </a:prstGeom>
        </p:spPr>
      </p:pic>
      <p:pic>
        <p:nvPicPr>
          <p:cNvPr id="17" name="Picture 16">
            <a:extLst>
              <a:ext uri="{FF2B5EF4-FFF2-40B4-BE49-F238E27FC236}">
                <a16:creationId xmlns:a16="http://schemas.microsoft.com/office/drawing/2014/main" id="{C31A37EF-A4E5-504A-B9C1-9D6363371DD6}"/>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t="11491" b="27469"/>
          <a:stretch/>
        </p:blipFill>
        <p:spPr>
          <a:xfrm>
            <a:off x="70672" y="3106642"/>
            <a:ext cx="4152545" cy="1486413"/>
          </a:xfrm>
          <a:prstGeom prst="rect">
            <a:avLst/>
          </a:prstGeom>
        </p:spPr>
      </p:pic>
      <p:pic>
        <p:nvPicPr>
          <p:cNvPr id="21" name="Picture 20">
            <a:extLst>
              <a:ext uri="{FF2B5EF4-FFF2-40B4-BE49-F238E27FC236}">
                <a16:creationId xmlns:a16="http://schemas.microsoft.com/office/drawing/2014/main" id="{29C4C327-2979-8440-B872-B80E8AB87093}"/>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58537" y="4796429"/>
            <a:ext cx="4301396" cy="1808139"/>
          </a:xfrm>
          <a:prstGeom prst="rect">
            <a:avLst/>
          </a:prstGeom>
        </p:spPr>
      </p:pic>
      <p:pic>
        <p:nvPicPr>
          <p:cNvPr id="22" name="Picture 21">
            <a:extLst>
              <a:ext uri="{FF2B5EF4-FFF2-40B4-BE49-F238E27FC236}">
                <a16:creationId xmlns:a16="http://schemas.microsoft.com/office/drawing/2014/main" id="{E4E36553-FC76-3741-8C7E-B38854BF70A5}"/>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4366715" y="1051358"/>
            <a:ext cx="3183818" cy="1768785"/>
          </a:xfrm>
          <a:prstGeom prst="rect">
            <a:avLst/>
          </a:prstGeom>
        </p:spPr>
      </p:pic>
      <p:pic>
        <p:nvPicPr>
          <p:cNvPr id="23" name="Picture 22">
            <a:extLst>
              <a:ext uri="{FF2B5EF4-FFF2-40B4-BE49-F238E27FC236}">
                <a16:creationId xmlns:a16="http://schemas.microsoft.com/office/drawing/2014/main" id="{52FCC659-33FF-FB44-BBB4-961A063604A5}"/>
              </a:ext>
            </a:extLst>
          </p:cNvPr>
          <p:cNvPicPr>
            <a:picLocks noChangeAspect="1"/>
          </p:cNvPicPr>
          <p:nvPr/>
        </p:nvPicPr>
        <p:blipFill rotWithShape="1">
          <a:blip r:embed="rId12">
            <a:extLst>
              <a:ext uri="{28A0092B-C50C-407E-A947-70E740481C1C}">
                <a14:useLocalDpi xmlns:a14="http://schemas.microsoft.com/office/drawing/2010/main"/>
              </a:ext>
            </a:extLst>
          </a:blip>
          <a:srcRect/>
          <a:stretch/>
        </p:blipFill>
        <p:spPr>
          <a:xfrm>
            <a:off x="7885525" y="1025454"/>
            <a:ext cx="3781750" cy="1768785"/>
          </a:xfrm>
          <a:prstGeom prst="rect">
            <a:avLst/>
          </a:prstGeom>
        </p:spPr>
      </p:pic>
      <p:pic>
        <p:nvPicPr>
          <p:cNvPr id="24" name="Picture 23">
            <a:extLst>
              <a:ext uri="{FF2B5EF4-FFF2-40B4-BE49-F238E27FC236}">
                <a16:creationId xmlns:a16="http://schemas.microsoft.com/office/drawing/2014/main" id="{649C2DE1-F37E-A846-A03B-A58E1DA65E70}"/>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rot="5400000">
            <a:off x="8788815" y="2136421"/>
            <a:ext cx="2263523" cy="4141674"/>
          </a:xfrm>
          <a:prstGeom prst="rect">
            <a:avLst/>
          </a:prstGeom>
        </p:spPr>
      </p:pic>
      <p:pic>
        <p:nvPicPr>
          <p:cNvPr id="25" name="Picture 24">
            <a:extLst>
              <a:ext uri="{FF2B5EF4-FFF2-40B4-BE49-F238E27FC236}">
                <a16:creationId xmlns:a16="http://schemas.microsoft.com/office/drawing/2014/main" id="{5511677B-704B-A540-9DE4-50A7248B7D25}"/>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4413675" y="3075496"/>
            <a:ext cx="3436065" cy="3529072"/>
          </a:xfrm>
          <a:prstGeom prst="rect">
            <a:avLst/>
          </a:prstGeom>
        </p:spPr>
      </p:pic>
      <p:sp>
        <p:nvSpPr>
          <p:cNvPr id="26" name="TextBox 25">
            <a:extLst>
              <a:ext uri="{FF2B5EF4-FFF2-40B4-BE49-F238E27FC236}">
                <a16:creationId xmlns:a16="http://schemas.microsoft.com/office/drawing/2014/main" id="{632AC8A7-4971-BB4D-A6C7-05747201C71A}"/>
              </a:ext>
            </a:extLst>
          </p:cNvPr>
          <p:cNvSpPr txBox="1"/>
          <p:nvPr/>
        </p:nvSpPr>
        <p:spPr>
          <a:xfrm>
            <a:off x="7950032" y="5620277"/>
            <a:ext cx="4141675" cy="523220"/>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2800" b="1" dirty="0">
                <a:ln>
                  <a:solidFill>
                    <a:srgbClr val="92D050"/>
                  </a:solidFill>
                </a:ln>
                <a:solidFill>
                  <a:schemeClr val="accent3"/>
                </a:solidFill>
              </a:rPr>
              <a:t>Indian Defense Structures</a:t>
            </a:r>
          </a:p>
        </p:txBody>
      </p:sp>
    </p:spTree>
    <p:extLst>
      <p:ext uri="{BB962C8B-B14F-4D97-AF65-F5344CB8AC3E}">
        <p14:creationId xmlns:p14="http://schemas.microsoft.com/office/powerpoint/2010/main" val="393916151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18690"/>
            <a:ext cx="12192000" cy="6828424"/>
          </a:xfrm>
          <a:prstGeom prst="rect">
            <a:avLst/>
          </a:prstGeom>
        </p:spPr>
      </p:pic>
      <p:sp>
        <p:nvSpPr>
          <p:cNvPr id="19" name="Rectangle 18">
            <a:hlinkClick r:id="" action="ppaction://hlinkshowjump?jump=endshow"/>
            <a:hlinkHover r:id="rId4" action="ppaction://hlinksldjump"/>
            <a:extLst>
              <a:ext uri="{FF2B5EF4-FFF2-40B4-BE49-F238E27FC236}">
                <a16:creationId xmlns:a16="http://schemas.microsoft.com/office/drawing/2014/main" id="{06365000-A3D0-844F-BE8D-E86F280921F4}"/>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7" name="Rectangle 16">
            <a:extLst>
              <a:ext uri="{FF2B5EF4-FFF2-40B4-BE49-F238E27FC236}">
                <a16:creationId xmlns:a16="http://schemas.microsoft.com/office/drawing/2014/main" id="{95AF5186-2C11-3645-A87D-8B2D03BA6582}"/>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18" name="Rectangle 17">
            <a:hlinkClick r:id="rId5" action="ppaction://hlinksldjump"/>
            <a:extLst>
              <a:ext uri="{FF2B5EF4-FFF2-40B4-BE49-F238E27FC236}">
                <a16:creationId xmlns:a16="http://schemas.microsoft.com/office/drawing/2014/main" id="{AA933621-026D-A349-BEFA-EFA3371A6697}"/>
              </a:ext>
            </a:extLst>
          </p:cNvPr>
          <p:cNvSpPr/>
          <p:nvPr/>
        </p:nvSpPr>
        <p:spPr>
          <a:xfrm>
            <a:off x="53108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20" name="Rectangle 19">
            <a:hlinkHover r:id="rId4" action="ppaction://hlinksldjump"/>
            <a:extLst>
              <a:ext uri="{FF2B5EF4-FFF2-40B4-BE49-F238E27FC236}">
                <a16:creationId xmlns:a16="http://schemas.microsoft.com/office/drawing/2014/main" id="{28B4F446-540A-4C4C-B968-42642F3FB0ED}"/>
              </a:ext>
            </a:extLst>
          </p:cNvPr>
          <p:cNvSpPr/>
          <p:nvPr/>
        </p:nvSpPr>
        <p:spPr>
          <a:xfrm>
            <a:off x="277644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21" name="Rectangle 20">
            <a:hlinkHover r:id="rId6" action="ppaction://hlinksldjump"/>
            <a:extLst>
              <a:ext uri="{FF2B5EF4-FFF2-40B4-BE49-F238E27FC236}">
                <a16:creationId xmlns:a16="http://schemas.microsoft.com/office/drawing/2014/main" id="{E4F0F66E-E489-6C47-A4D2-4CA9892076F0}"/>
              </a:ext>
            </a:extLst>
          </p:cNvPr>
          <p:cNvSpPr/>
          <p:nvPr/>
        </p:nvSpPr>
        <p:spPr>
          <a:xfrm>
            <a:off x="502180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Facility</a:t>
            </a:r>
            <a:endParaRPr lang="en-GB" sz="2000" dirty="0">
              <a:solidFill>
                <a:schemeClr val="bg2"/>
              </a:solidFill>
              <a:latin typeface="Segoe UI Light" panose="020B0502040204020203" pitchFamily="34" charset="0"/>
            </a:endParaRPr>
          </a:p>
        </p:txBody>
      </p:sp>
      <p:sp>
        <p:nvSpPr>
          <p:cNvPr id="22" name="Rectangle 21">
            <a:hlinkClick r:id="rId7" action="ppaction://hlinksldjump"/>
            <a:extLst>
              <a:ext uri="{FF2B5EF4-FFF2-40B4-BE49-F238E27FC236}">
                <a16:creationId xmlns:a16="http://schemas.microsoft.com/office/drawing/2014/main" id="{1CC4BEAC-D99B-8B4F-9A95-6D2FF11EAC93}"/>
              </a:ext>
            </a:extLst>
          </p:cNvPr>
          <p:cNvSpPr/>
          <p:nvPr/>
        </p:nvSpPr>
        <p:spPr>
          <a:xfrm>
            <a:off x="951252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3" name="Rectangle 22">
            <a:extLst>
              <a:ext uri="{FF2B5EF4-FFF2-40B4-BE49-F238E27FC236}">
                <a16:creationId xmlns:a16="http://schemas.microsoft.com/office/drawing/2014/main" id="{CB130D11-FF7E-CE44-B37D-A3086CF15869}"/>
              </a:ext>
            </a:extLst>
          </p:cNvPr>
          <p:cNvSpPr/>
          <p:nvPr/>
        </p:nvSpPr>
        <p:spPr>
          <a:xfrm>
            <a:off x="7267162"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Portfolio</a:t>
            </a:r>
            <a:endParaRPr lang="en-GB" sz="2000" dirty="0">
              <a:solidFill>
                <a:schemeClr val="bg1"/>
              </a:solidFill>
              <a:latin typeface="Segoe UI Light" panose="020B0502040204020203" pitchFamily="34" charset="0"/>
            </a:endParaRPr>
          </a:p>
        </p:txBody>
      </p:sp>
      <p:sp>
        <p:nvSpPr>
          <p:cNvPr id="14" name="Rectangle 13"/>
          <p:cNvSpPr/>
          <p:nvPr/>
        </p:nvSpPr>
        <p:spPr>
          <a:xfrm>
            <a:off x="7267162" y="927105"/>
            <a:ext cx="2148396" cy="69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209B086B-A3AD-4C46-9929-A5CAB0BC3659}"/>
              </a:ext>
            </a:extLst>
          </p:cNvPr>
          <p:cNvSpPr txBox="1"/>
          <p:nvPr/>
        </p:nvSpPr>
        <p:spPr>
          <a:xfrm>
            <a:off x="4490720" y="978091"/>
            <a:ext cx="4594135" cy="523220"/>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defPPr>
              <a:defRPr lang="en-US"/>
            </a:defPPr>
            <a:lvl1pPr>
              <a:defRPr sz="2800" b="1">
                <a:ln>
                  <a:solidFill>
                    <a:srgbClr val="92D050"/>
                  </a:solidFill>
                </a:ln>
                <a:solidFill>
                  <a:schemeClr val="accent3"/>
                </a:solidFill>
              </a:defRPr>
            </a:lvl1pPr>
          </a:lstStyle>
          <a:p>
            <a:r>
              <a:rPr lang="en-US" dirty="0"/>
              <a:t>Medical Oxygen Plant</a:t>
            </a:r>
          </a:p>
        </p:txBody>
      </p:sp>
      <p:pic>
        <p:nvPicPr>
          <p:cNvPr id="3" name="Picture 2">
            <a:extLst>
              <a:ext uri="{FF2B5EF4-FFF2-40B4-BE49-F238E27FC236}">
                <a16:creationId xmlns:a16="http://schemas.microsoft.com/office/drawing/2014/main" id="{CCB1D08C-5290-F74D-9C05-3ACA79A2E11E}"/>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936964" y="1519571"/>
            <a:ext cx="7098881" cy="5229202"/>
          </a:xfrm>
          <a:prstGeom prst="rect">
            <a:avLst/>
          </a:prstGeom>
        </p:spPr>
      </p:pic>
    </p:spTree>
    <p:extLst>
      <p:ext uri="{BB962C8B-B14F-4D97-AF65-F5344CB8AC3E}">
        <p14:creationId xmlns:p14="http://schemas.microsoft.com/office/powerpoint/2010/main" val="23544293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AFCE2EA-B959-4447-8F00-19D1E9703F43}"/>
              </a:ext>
            </a:extLst>
          </p:cNvPr>
          <p:cNvPicPr>
            <a:picLocks noChangeAspect="1"/>
          </p:cNvPicPr>
          <p:nvPr/>
        </p:nvPicPr>
        <p:blipFill>
          <a:blip r:embed="rId2">
            <a:alphaModFix amt="45000"/>
            <a:extLst>
              <a:ext uri="{BEBA8EAE-BF5A-486C-A8C5-ECC9F3942E4B}">
                <a14:imgProps xmlns:a14="http://schemas.microsoft.com/office/drawing/2010/main">
                  <a14:imgLayer r:embed="rId3">
                    <a14:imgEffect>
                      <a14:brightnessContrast bright="-82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5" name="Picture 4" descr="C:\Users\SONY\Desktop\web site\logo-300dpi.png">
            <a:extLst>
              <a:ext uri="{FF2B5EF4-FFF2-40B4-BE49-F238E27FC236}">
                <a16:creationId xmlns:a16="http://schemas.microsoft.com/office/drawing/2014/main" id="{25E266D5-E2B8-4D4A-A9FC-95CEAE81F9A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74661" y="1356124"/>
            <a:ext cx="2641477" cy="1105844"/>
          </a:xfrm>
          <a:prstGeom prst="rect">
            <a:avLst/>
          </a:prstGeom>
          <a:noFill/>
          <a:ln w="9525">
            <a:noFill/>
            <a:miter lim="800000"/>
            <a:headEnd/>
            <a:tailEnd/>
          </a:ln>
          <a:effectLst>
            <a:reflection blurRad="6350" stA="50000" endA="300" endPos="55500" dist="50800" dir="5400000" sy="-100000" algn="bl" rotWithShape="0"/>
          </a:effectLst>
        </p:spPr>
      </p:pic>
      <p:pic>
        <p:nvPicPr>
          <p:cNvPr id="16" name="Picture 5" descr="C:\Users\SONY\Desktop\web site\ucc_gradient_h.jpg">
            <a:extLst>
              <a:ext uri="{FF2B5EF4-FFF2-40B4-BE49-F238E27FC236}">
                <a16:creationId xmlns:a16="http://schemas.microsoft.com/office/drawing/2014/main" id="{8F71EC89-5707-F741-9E5F-2D3684E9CF95}"/>
              </a:ext>
            </a:extLst>
          </p:cNvPr>
          <p:cNvPicPr>
            <a:picLocks noChangeAspect="1" noChangeArrowheads="1"/>
          </p:cNvPicPr>
          <p:nvPr/>
        </p:nvPicPr>
        <p:blipFill>
          <a:blip r:embed="rId5" cstate="print"/>
          <a:srcRect/>
          <a:stretch>
            <a:fillRect/>
          </a:stretch>
        </p:blipFill>
        <p:spPr bwMode="auto">
          <a:xfrm>
            <a:off x="6338644" y="5696131"/>
            <a:ext cx="2931815" cy="585788"/>
          </a:xfrm>
          <a:prstGeom prst="rect">
            <a:avLst/>
          </a:prstGeom>
          <a:noFill/>
          <a:ln w="9525">
            <a:noFill/>
            <a:miter lim="800000"/>
            <a:headEnd/>
            <a:tailEnd/>
          </a:ln>
          <a:effectLst>
            <a:reflection blurRad="6350" stA="50000" endA="300" endPos="55500" dist="50800" dir="5400000" sy="-100000" algn="bl" rotWithShape="0"/>
          </a:effectLst>
        </p:spPr>
      </p:pic>
      <p:pic>
        <p:nvPicPr>
          <p:cNvPr id="17" name="Picture 9" descr="C:\Users\SONY\Desktop\web site\KCPC JAPAN.jpg">
            <a:extLst>
              <a:ext uri="{FF2B5EF4-FFF2-40B4-BE49-F238E27FC236}">
                <a16:creationId xmlns:a16="http://schemas.microsoft.com/office/drawing/2014/main" id="{9AA0C4B9-1A4F-D444-A2F7-4D6059C68510}"/>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515944" y="1395438"/>
            <a:ext cx="2018000" cy="954676"/>
          </a:xfrm>
          <a:prstGeom prst="rect">
            <a:avLst/>
          </a:prstGeom>
          <a:noFill/>
          <a:ln w="9525">
            <a:noFill/>
            <a:miter lim="800000"/>
            <a:headEnd/>
            <a:tailEnd/>
          </a:ln>
          <a:effectLst>
            <a:reflection blurRad="6350" stA="50000" endA="300" endPos="55500" dist="50800" dir="5400000" sy="-100000" algn="bl" rotWithShape="0"/>
          </a:effectLst>
        </p:spPr>
      </p:pic>
      <p:pic>
        <p:nvPicPr>
          <p:cNvPr id="18" name="Picture 6" descr="C:\Users\SONY\Desktop\web site\Alfa-Laval-Logo.jpg">
            <a:extLst>
              <a:ext uri="{FF2B5EF4-FFF2-40B4-BE49-F238E27FC236}">
                <a16:creationId xmlns:a16="http://schemas.microsoft.com/office/drawing/2014/main" id="{43D72505-B7AC-0C4E-97E9-90520DB09537}"/>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24527" y="5561194"/>
            <a:ext cx="2194025" cy="720725"/>
          </a:xfrm>
          <a:prstGeom prst="rect">
            <a:avLst/>
          </a:prstGeom>
          <a:noFill/>
          <a:ln w="9525">
            <a:noFill/>
            <a:miter lim="800000"/>
            <a:headEnd/>
            <a:tailEnd/>
          </a:ln>
          <a:effectLst>
            <a:reflection blurRad="6350" stA="50000" endA="300" endPos="55500" dist="50800" dir="5400000" sy="-100000" algn="bl" rotWithShape="0"/>
          </a:effectLst>
        </p:spPr>
      </p:pic>
      <p:pic>
        <p:nvPicPr>
          <p:cNvPr id="20" name="Picture 19">
            <a:extLst>
              <a:ext uri="{FF2B5EF4-FFF2-40B4-BE49-F238E27FC236}">
                <a16:creationId xmlns:a16="http://schemas.microsoft.com/office/drawing/2014/main" id="{66BF9BC3-71A4-8345-8A64-4B77E7505E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077107" y="3581316"/>
            <a:ext cx="2639031" cy="920768"/>
          </a:xfrm>
          <a:prstGeom prst="rect">
            <a:avLst/>
          </a:prstGeom>
          <a:effectLst>
            <a:reflection blurRad="6350" stA="50000" endA="300" endPos="55500" dist="50800" dir="5400000" sy="-100000" algn="bl" rotWithShape="0"/>
          </a:effectLst>
        </p:spPr>
      </p:pic>
      <p:sp>
        <p:nvSpPr>
          <p:cNvPr id="21" name="Rectangle 20">
            <a:hlinkClick r:id="" action="ppaction://hlinkshowjump?jump=endshow"/>
            <a:hlinkHover r:id="rId9" action="ppaction://hlinksldjump"/>
            <a:extLst>
              <a:ext uri="{FF2B5EF4-FFF2-40B4-BE49-F238E27FC236}">
                <a16:creationId xmlns:a16="http://schemas.microsoft.com/office/drawing/2014/main" id="{136A2693-9A41-4946-B200-F102E969AD08}"/>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pic>
        <p:nvPicPr>
          <p:cNvPr id="8" name="Picture 7">
            <a:extLst>
              <a:ext uri="{FF2B5EF4-FFF2-40B4-BE49-F238E27FC236}">
                <a16:creationId xmlns:a16="http://schemas.microsoft.com/office/drawing/2014/main" id="{4EC05AAD-DF4A-6B4D-A10B-A2361612837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263499" y="3359564"/>
            <a:ext cx="2397419" cy="1142520"/>
          </a:xfrm>
          <a:prstGeom prst="rect">
            <a:avLst/>
          </a:prstGeom>
          <a:noFill/>
          <a:ln w="9525">
            <a:noFill/>
            <a:miter lim="800000"/>
            <a:headEnd/>
            <a:tailEnd/>
          </a:ln>
          <a:effectLst>
            <a:reflection blurRad="6350" stA="50000" endA="300" endPos="55500" dist="50800" dir="5400000" sy="-100000" algn="bl" rotWithShape="0"/>
          </a:effectLst>
        </p:spPr>
      </p:pic>
      <p:sp>
        <p:nvSpPr>
          <p:cNvPr id="26" name="Rectangle 25">
            <a:extLst>
              <a:ext uri="{FF2B5EF4-FFF2-40B4-BE49-F238E27FC236}">
                <a16:creationId xmlns:a16="http://schemas.microsoft.com/office/drawing/2014/main" id="{1D1732BF-8900-4A45-9FAE-B0DA8E2469D6}"/>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27" name="Rectangle 26">
            <a:hlinkClick r:id="rId11" action="ppaction://hlinksldjump"/>
            <a:extLst>
              <a:ext uri="{FF2B5EF4-FFF2-40B4-BE49-F238E27FC236}">
                <a16:creationId xmlns:a16="http://schemas.microsoft.com/office/drawing/2014/main" id="{A79BA828-104B-E747-BCAF-C7AB913455EF}"/>
              </a:ext>
            </a:extLst>
          </p:cNvPr>
          <p:cNvSpPr/>
          <p:nvPr/>
        </p:nvSpPr>
        <p:spPr>
          <a:xfrm>
            <a:off x="53108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28" name="Rectangle 27">
            <a:hlinkClick r:id="rId9" action="ppaction://hlinksldjump"/>
            <a:extLst>
              <a:ext uri="{FF2B5EF4-FFF2-40B4-BE49-F238E27FC236}">
                <a16:creationId xmlns:a16="http://schemas.microsoft.com/office/drawing/2014/main" id="{F627177C-FAA3-9341-B2A2-AFC7D1A3163D}"/>
              </a:ext>
            </a:extLst>
          </p:cNvPr>
          <p:cNvSpPr/>
          <p:nvPr/>
        </p:nvSpPr>
        <p:spPr>
          <a:xfrm>
            <a:off x="277644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29" name="Rectangle 28">
            <a:hlinkClick r:id="rId12" action="ppaction://hlinksldjump"/>
            <a:extLst>
              <a:ext uri="{FF2B5EF4-FFF2-40B4-BE49-F238E27FC236}">
                <a16:creationId xmlns:a16="http://schemas.microsoft.com/office/drawing/2014/main" id="{D701070B-1770-FA4A-ACF0-5013FB41F1AB}"/>
              </a:ext>
            </a:extLst>
          </p:cNvPr>
          <p:cNvSpPr/>
          <p:nvPr/>
        </p:nvSpPr>
        <p:spPr>
          <a:xfrm>
            <a:off x="502180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Facility</a:t>
            </a:r>
            <a:endParaRPr lang="en-GB" sz="2000" dirty="0">
              <a:solidFill>
                <a:schemeClr val="bg2"/>
              </a:solidFill>
              <a:latin typeface="Segoe UI Light" panose="020B0502040204020203" pitchFamily="34" charset="0"/>
            </a:endParaRPr>
          </a:p>
        </p:txBody>
      </p:sp>
      <p:sp>
        <p:nvSpPr>
          <p:cNvPr id="30" name="Rectangle 29">
            <a:hlinkClick r:id="rId13" action="ppaction://hlinksldjump"/>
            <a:extLst>
              <a:ext uri="{FF2B5EF4-FFF2-40B4-BE49-F238E27FC236}">
                <a16:creationId xmlns:a16="http://schemas.microsoft.com/office/drawing/2014/main" id="{FA2979E6-0E96-4C49-B043-155A803D3A4F}"/>
              </a:ext>
            </a:extLst>
          </p:cNvPr>
          <p:cNvSpPr/>
          <p:nvPr/>
        </p:nvSpPr>
        <p:spPr>
          <a:xfrm>
            <a:off x="9512522" y="449145"/>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Clientele</a:t>
            </a:r>
            <a:endParaRPr lang="en-GB" sz="2000" dirty="0">
              <a:solidFill>
                <a:schemeClr val="bg1"/>
              </a:solidFill>
              <a:latin typeface="Segoe UI Light" panose="020B0502040204020203" pitchFamily="34" charset="0"/>
            </a:endParaRPr>
          </a:p>
        </p:txBody>
      </p:sp>
      <p:sp>
        <p:nvSpPr>
          <p:cNvPr id="31" name="Rectangle 30">
            <a:hlinkClick r:id="rId14" action="ppaction://hlinksldjump"/>
            <a:extLst>
              <a:ext uri="{FF2B5EF4-FFF2-40B4-BE49-F238E27FC236}">
                <a16:creationId xmlns:a16="http://schemas.microsoft.com/office/drawing/2014/main" id="{DCF80A6A-CF64-064F-8CB6-E8E0455AF920}"/>
              </a:ext>
            </a:extLst>
          </p:cNvPr>
          <p:cNvSpPr/>
          <p:nvPr/>
        </p:nvSpPr>
        <p:spPr>
          <a:xfrm>
            <a:off x="726716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2"/>
                </a:solidFill>
                <a:latin typeface="Segoe UI Light" panose="020B0502040204020203" pitchFamily="34" charset="0"/>
              </a:rPr>
              <a:t>Portfolio</a:t>
            </a:r>
            <a:endParaRPr lang="en-GB" sz="2000" dirty="0">
              <a:solidFill>
                <a:schemeClr val="bg2"/>
              </a:solidFill>
              <a:latin typeface="Segoe UI Light" panose="020B0502040204020203" pitchFamily="34" charset="0"/>
            </a:endParaRPr>
          </a:p>
        </p:txBody>
      </p:sp>
      <p:sp>
        <p:nvSpPr>
          <p:cNvPr id="14" name="Rectangle 13"/>
          <p:cNvSpPr/>
          <p:nvPr/>
        </p:nvSpPr>
        <p:spPr>
          <a:xfrm>
            <a:off x="9512522" y="897529"/>
            <a:ext cx="2148396" cy="69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pic>
        <p:nvPicPr>
          <p:cNvPr id="6" name="Picture 5">
            <a:extLst>
              <a:ext uri="{FF2B5EF4-FFF2-40B4-BE49-F238E27FC236}">
                <a16:creationId xmlns:a16="http://schemas.microsoft.com/office/drawing/2014/main" id="{F8B37006-DAC5-654A-802D-70BA63E060FA}"/>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2928767" y="5500026"/>
            <a:ext cx="3054301" cy="771849"/>
          </a:xfrm>
          <a:prstGeom prst="rect">
            <a:avLst/>
          </a:prstGeom>
          <a:effectLst>
            <a:reflection blurRad="6350" stA="50000" endA="300" endPos="55500" dist="50800" dir="5400000" sy="-100000" algn="bl" rotWithShape="0"/>
          </a:effectLst>
        </p:spPr>
      </p:pic>
      <p:pic>
        <p:nvPicPr>
          <p:cNvPr id="5" name="Picture 4">
            <a:extLst>
              <a:ext uri="{FF2B5EF4-FFF2-40B4-BE49-F238E27FC236}">
                <a16:creationId xmlns:a16="http://schemas.microsoft.com/office/drawing/2014/main" id="{5C00E314-0934-A546-8D2A-98B0A1F50B05}"/>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9415558" y="2421484"/>
            <a:ext cx="2315396" cy="369626"/>
          </a:xfrm>
          <a:prstGeom prst="rect">
            <a:avLst/>
          </a:prstGeom>
        </p:spPr>
      </p:pic>
      <p:pic>
        <p:nvPicPr>
          <p:cNvPr id="2" name="Picture 1">
            <a:extLst>
              <a:ext uri="{FF2B5EF4-FFF2-40B4-BE49-F238E27FC236}">
                <a16:creationId xmlns:a16="http://schemas.microsoft.com/office/drawing/2014/main" id="{4508AB11-1418-DF4B-847A-35CF996D8837}"/>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9890888" y="5120744"/>
            <a:ext cx="1391664" cy="1151131"/>
          </a:xfrm>
          <a:prstGeom prst="rect">
            <a:avLst/>
          </a:prstGeom>
          <a:noFill/>
          <a:ln w="9525">
            <a:noFill/>
            <a:miter lim="800000"/>
            <a:headEnd/>
            <a:tailEnd/>
          </a:ln>
          <a:effectLst>
            <a:reflection blurRad="6350" stA="50000" endA="300" endPos="55500" dist="50800" dir="5400000" sy="-100000" algn="bl" rotWithShape="0"/>
          </a:effectLst>
        </p:spPr>
      </p:pic>
      <p:pic>
        <p:nvPicPr>
          <p:cNvPr id="11" name="Picture 10">
            <a:extLst>
              <a:ext uri="{FF2B5EF4-FFF2-40B4-BE49-F238E27FC236}">
                <a16:creationId xmlns:a16="http://schemas.microsoft.com/office/drawing/2014/main" id="{6AD721A8-5FEA-A14A-AAAB-190B352A856C}"/>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l="9142" t="25188" r="9856" b="27543"/>
          <a:stretch/>
        </p:blipFill>
        <p:spPr>
          <a:xfrm>
            <a:off x="6069741" y="3581316"/>
            <a:ext cx="2840155" cy="920768"/>
          </a:xfrm>
          <a:prstGeom prst="rect">
            <a:avLst/>
          </a:prstGeom>
          <a:noFill/>
          <a:ln w="9525">
            <a:noFill/>
            <a:miter lim="800000"/>
            <a:headEnd/>
            <a:tailEnd/>
          </a:ln>
          <a:effectLst>
            <a:reflection blurRad="6350" stA="50000" endA="300" endPos="56000" dist="50800" dir="5400000" sy="-100000" algn="bl" rotWithShape="0"/>
          </a:effectLst>
        </p:spPr>
      </p:pic>
      <p:pic>
        <p:nvPicPr>
          <p:cNvPr id="13" name="Picture 12">
            <a:extLst>
              <a:ext uri="{FF2B5EF4-FFF2-40B4-BE49-F238E27FC236}">
                <a16:creationId xmlns:a16="http://schemas.microsoft.com/office/drawing/2014/main" id="{0C1A291C-DDF3-6743-88D4-8A860B054316}"/>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534368" y="3702363"/>
            <a:ext cx="2264511" cy="840472"/>
          </a:xfrm>
          <a:prstGeom prst="rect">
            <a:avLst/>
          </a:prstGeom>
          <a:noFill/>
          <a:ln w="9525">
            <a:noFill/>
            <a:miter lim="800000"/>
            <a:headEnd/>
            <a:tailEnd/>
          </a:ln>
          <a:effectLst>
            <a:reflection blurRad="6350" stA="50000" endA="300" endPos="55500" dist="50800" dir="5400000" sy="-100000" algn="bl" rotWithShape="0"/>
          </a:effectLst>
        </p:spPr>
      </p:pic>
      <p:pic>
        <p:nvPicPr>
          <p:cNvPr id="23" name="Picture 22">
            <a:extLst>
              <a:ext uri="{FF2B5EF4-FFF2-40B4-BE49-F238E27FC236}">
                <a16:creationId xmlns:a16="http://schemas.microsoft.com/office/drawing/2014/main" id="{6B48BB2A-32B5-D048-B93B-985BE9332D06}"/>
              </a:ext>
            </a:extLst>
          </p:cNvPr>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6022429" y="1331890"/>
            <a:ext cx="3054300" cy="1070199"/>
          </a:xfrm>
          <a:prstGeom prst="rect">
            <a:avLst/>
          </a:prstGeom>
          <a:noFill/>
          <a:ln w="9525">
            <a:noFill/>
            <a:miter lim="800000"/>
            <a:headEnd/>
            <a:tailEnd/>
          </a:ln>
          <a:effectLst>
            <a:reflection blurRad="6350" stA="50000" endA="300" endPos="55500" dist="50800" dir="5400000" sy="-100000" algn="bl" rotWithShape="0"/>
          </a:effectLst>
        </p:spPr>
      </p:pic>
      <p:pic>
        <p:nvPicPr>
          <p:cNvPr id="24" name="Picture 23">
            <a:extLst>
              <a:ext uri="{FF2B5EF4-FFF2-40B4-BE49-F238E27FC236}">
                <a16:creationId xmlns:a16="http://schemas.microsoft.com/office/drawing/2014/main" id="{C127C38A-FEBA-BB48-8C8B-73D509DC124F}"/>
              </a:ext>
            </a:extLst>
          </p:cNvPr>
          <p:cNvPicPr>
            <a:picLocks noChangeAspect="1" noChangeArrowheads="1"/>
          </p:cNvPicPr>
          <p:nvPr/>
        </p:nvPicPr>
        <p:blipFill>
          <a:blip r:embed="rId21" cstate="print"/>
          <a:srcRect/>
          <a:stretch>
            <a:fillRect/>
          </a:stretch>
        </p:blipFill>
        <p:spPr bwMode="auto">
          <a:xfrm>
            <a:off x="460218" y="1581012"/>
            <a:ext cx="2276915" cy="840472"/>
          </a:xfrm>
          <a:prstGeom prst="rect">
            <a:avLst/>
          </a:prstGeom>
          <a:noFill/>
          <a:ln w="9525">
            <a:noFill/>
            <a:miter lim="800000"/>
            <a:headEnd/>
            <a:tailEnd/>
          </a:ln>
          <a:effectLst>
            <a:reflection blurRad="6350" stA="50000" endA="300" endPos="55500" dist="50800" dir="5400000" sy="-100000" algn="bl" rotWithShape="0"/>
          </a:effectLst>
        </p:spPr>
      </p:pic>
    </p:spTree>
    <p:extLst>
      <p:ext uri="{BB962C8B-B14F-4D97-AF65-F5344CB8AC3E}">
        <p14:creationId xmlns:p14="http://schemas.microsoft.com/office/powerpoint/2010/main" val="181440447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AFCE2EA-B959-4447-8F00-19D1E9703F43}"/>
              </a:ext>
            </a:extLst>
          </p:cNvPr>
          <p:cNvPicPr>
            <a:picLocks noChangeAspect="1"/>
          </p:cNvPicPr>
          <p:nvPr/>
        </p:nvPicPr>
        <p:blipFill>
          <a:blip r:embed="rId2">
            <a:alphaModFix amt="88000"/>
            <a:extLst>
              <a:ext uri="{BEBA8EAE-BF5A-486C-A8C5-ECC9F3942E4B}">
                <a14:imgProps xmlns:a14="http://schemas.microsoft.com/office/drawing/2010/main">
                  <a14:imgLayer r:embed="rId3">
                    <a14:imgEffect>
                      <a14:brightnessContrast bright="-82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a:noFill/>
        </p:spPr>
      </p:pic>
      <p:sp>
        <p:nvSpPr>
          <p:cNvPr id="21" name="Rectangle 20">
            <a:hlinkClick r:id="" action="ppaction://hlinkshowjump?jump=endshow"/>
            <a:hlinkHover r:id="rId4" action="ppaction://hlinksldjump"/>
            <a:extLst>
              <a:ext uri="{FF2B5EF4-FFF2-40B4-BE49-F238E27FC236}">
                <a16:creationId xmlns:a16="http://schemas.microsoft.com/office/drawing/2014/main" id="{136A2693-9A41-4946-B200-F102E969AD08}"/>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6" name="Rectangle 25">
            <a:extLst>
              <a:ext uri="{FF2B5EF4-FFF2-40B4-BE49-F238E27FC236}">
                <a16:creationId xmlns:a16="http://schemas.microsoft.com/office/drawing/2014/main" id="{1D1732BF-8900-4A45-9FAE-B0DA8E2469D6}"/>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27" name="Rectangle 26">
            <a:hlinkClick r:id="rId5" action="ppaction://hlinksldjump"/>
            <a:extLst>
              <a:ext uri="{FF2B5EF4-FFF2-40B4-BE49-F238E27FC236}">
                <a16:creationId xmlns:a16="http://schemas.microsoft.com/office/drawing/2014/main" id="{A79BA828-104B-E747-BCAF-C7AB913455EF}"/>
              </a:ext>
            </a:extLst>
          </p:cNvPr>
          <p:cNvSpPr/>
          <p:nvPr/>
        </p:nvSpPr>
        <p:spPr>
          <a:xfrm>
            <a:off x="53108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28" name="Rectangle 27">
            <a:hlinkClick r:id="rId4" action="ppaction://hlinksldjump"/>
            <a:extLst>
              <a:ext uri="{FF2B5EF4-FFF2-40B4-BE49-F238E27FC236}">
                <a16:creationId xmlns:a16="http://schemas.microsoft.com/office/drawing/2014/main" id="{F627177C-FAA3-9341-B2A2-AFC7D1A3163D}"/>
              </a:ext>
            </a:extLst>
          </p:cNvPr>
          <p:cNvSpPr/>
          <p:nvPr/>
        </p:nvSpPr>
        <p:spPr>
          <a:xfrm>
            <a:off x="277644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29" name="Rectangle 28">
            <a:hlinkClick r:id="rId6" action="ppaction://hlinksldjump"/>
            <a:extLst>
              <a:ext uri="{FF2B5EF4-FFF2-40B4-BE49-F238E27FC236}">
                <a16:creationId xmlns:a16="http://schemas.microsoft.com/office/drawing/2014/main" id="{D701070B-1770-FA4A-ACF0-5013FB41F1AB}"/>
              </a:ext>
            </a:extLst>
          </p:cNvPr>
          <p:cNvSpPr/>
          <p:nvPr/>
        </p:nvSpPr>
        <p:spPr>
          <a:xfrm>
            <a:off x="502180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Facility</a:t>
            </a:r>
            <a:endParaRPr lang="en-GB" sz="2000" dirty="0">
              <a:solidFill>
                <a:schemeClr val="bg2"/>
              </a:solidFill>
              <a:latin typeface="Segoe UI Light" panose="020B0502040204020203" pitchFamily="34" charset="0"/>
            </a:endParaRPr>
          </a:p>
        </p:txBody>
      </p:sp>
      <p:sp>
        <p:nvSpPr>
          <p:cNvPr id="30" name="Rectangle 29">
            <a:hlinkClick r:id="rId7" action="ppaction://hlinksldjump"/>
            <a:extLst>
              <a:ext uri="{FF2B5EF4-FFF2-40B4-BE49-F238E27FC236}">
                <a16:creationId xmlns:a16="http://schemas.microsoft.com/office/drawing/2014/main" id="{FA2979E6-0E96-4C49-B043-155A803D3A4F}"/>
              </a:ext>
            </a:extLst>
          </p:cNvPr>
          <p:cNvSpPr/>
          <p:nvPr/>
        </p:nvSpPr>
        <p:spPr>
          <a:xfrm>
            <a:off x="9512522" y="449145"/>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Clientele</a:t>
            </a:r>
            <a:endParaRPr lang="en-GB" sz="2000" dirty="0">
              <a:solidFill>
                <a:schemeClr val="bg1"/>
              </a:solidFill>
              <a:latin typeface="Segoe UI Light" panose="020B0502040204020203" pitchFamily="34" charset="0"/>
            </a:endParaRPr>
          </a:p>
        </p:txBody>
      </p:sp>
      <p:sp>
        <p:nvSpPr>
          <p:cNvPr id="31" name="Rectangle 30">
            <a:hlinkClick r:id="rId8" action="ppaction://hlinksldjump"/>
            <a:extLst>
              <a:ext uri="{FF2B5EF4-FFF2-40B4-BE49-F238E27FC236}">
                <a16:creationId xmlns:a16="http://schemas.microsoft.com/office/drawing/2014/main" id="{DCF80A6A-CF64-064F-8CB6-E8E0455AF920}"/>
              </a:ext>
            </a:extLst>
          </p:cNvPr>
          <p:cNvSpPr/>
          <p:nvPr/>
        </p:nvSpPr>
        <p:spPr>
          <a:xfrm>
            <a:off x="726716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2"/>
                </a:solidFill>
                <a:latin typeface="Segoe UI Light" panose="020B0502040204020203" pitchFamily="34" charset="0"/>
              </a:rPr>
              <a:t>Portfolio</a:t>
            </a:r>
            <a:endParaRPr lang="en-GB" sz="2000" dirty="0">
              <a:solidFill>
                <a:schemeClr val="bg2"/>
              </a:solidFill>
              <a:latin typeface="Segoe UI Light" panose="020B0502040204020203" pitchFamily="34" charset="0"/>
            </a:endParaRPr>
          </a:p>
        </p:txBody>
      </p:sp>
      <p:sp>
        <p:nvSpPr>
          <p:cNvPr id="14" name="Rectangle 13"/>
          <p:cNvSpPr/>
          <p:nvPr/>
        </p:nvSpPr>
        <p:spPr>
          <a:xfrm>
            <a:off x="9512522" y="897529"/>
            <a:ext cx="2148396" cy="69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23" name="Rectangle 22">
            <a:extLst>
              <a:ext uri="{FF2B5EF4-FFF2-40B4-BE49-F238E27FC236}">
                <a16:creationId xmlns:a16="http://schemas.microsoft.com/office/drawing/2014/main" id="{DFD3348E-67B2-344B-8E41-D9279A3F5746}"/>
              </a:ext>
            </a:extLst>
          </p:cNvPr>
          <p:cNvSpPr/>
          <p:nvPr/>
        </p:nvSpPr>
        <p:spPr>
          <a:xfrm>
            <a:off x="3094148" y="3947049"/>
            <a:ext cx="6321410" cy="1862048"/>
          </a:xfrm>
          <a:prstGeom prst="rect">
            <a:avLst/>
          </a:prstGeom>
          <a:noFill/>
        </p:spPr>
        <p:txBody>
          <a:bodyPr wrap="none" lIns="91440" tIns="45720" rIns="91440" bIns="45720">
            <a:spAutoFit/>
          </a:bodyPr>
          <a:lstStyle/>
          <a:p>
            <a:pPr algn="ctr"/>
            <a:r>
              <a:rPr lang="en-US" sz="115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Thank You</a:t>
            </a:r>
          </a:p>
        </p:txBody>
      </p:sp>
    </p:spTree>
    <p:extLst>
      <p:ext uri="{BB962C8B-B14F-4D97-AF65-F5344CB8AC3E}">
        <p14:creationId xmlns:p14="http://schemas.microsoft.com/office/powerpoint/2010/main" val="243706841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29576"/>
            <a:ext cx="12192000" cy="6828423"/>
          </a:xfrm>
          <a:prstGeom prst="rect">
            <a:avLst/>
          </a:prstGeom>
        </p:spPr>
      </p:pic>
      <p:grpSp>
        <p:nvGrpSpPr>
          <p:cNvPr id="2" name="Group 1">
            <a:extLst>
              <a:ext uri="{FF2B5EF4-FFF2-40B4-BE49-F238E27FC236}">
                <a16:creationId xmlns:a16="http://schemas.microsoft.com/office/drawing/2014/main" id="{79DB26DF-88EF-E047-8DC0-C64689D485C8}"/>
              </a:ext>
            </a:extLst>
          </p:cNvPr>
          <p:cNvGrpSpPr/>
          <p:nvPr/>
        </p:nvGrpSpPr>
        <p:grpSpPr>
          <a:xfrm>
            <a:off x="531082" y="469626"/>
            <a:ext cx="11129836" cy="497149"/>
            <a:chOff x="0" y="469626"/>
            <a:chExt cx="11129836" cy="497149"/>
          </a:xfrm>
        </p:grpSpPr>
        <p:sp>
          <p:nvSpPr>
            <p:cNvPr id="6" name="Rectangle 5">
              <a:hlinkClick r:id="rId4" action="ppaction://hlinksldjump"/>
            </p:cNvPr>
            <p:cNvSpPr/>
            <p:nvPr/>
          </p:nvSpPr>
          <p:spPr>
            <a:xfrm>
              <a:off x="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10" name="Rectangle 9">
              <a:hlinkClick r:id="rId5" action="ppaction://hlinksldjump"/>
            </p:cNvPr>
            <p:cNvSpPr/>
            <p:nvPr/>
          </p:nvSpPr>
          <p:spPr>
            <a:xfrm>
              <a:off x="224536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11" name="Rectangle 10">
              <a:hlinkClick r:id="rId6" action="ppaction://hlinksldjump"/>
            </p:cNvPr>
            <p:cNvSpPr/>
            <p:nvPr/>
          </p:nvSpPr>
          <p:spPr>
            <a:xfrm>
              <a:off x="4490720"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Facility</a:t>
              </a:r>
              <a:endParaRPr lang="en-GB" sz="2000" dirty="0">
                <a:solidFill>
                  <a:schemeClr val="bg1"/>
                </a:solidFill>
                <a:latin typeface="Segoe UI Light" panose="020B0502040204020203" pitchFamily="34" charset="0"/>
              </a:endParaRPr>
            </a:p>
          </p:txBody>
        </p:sp>
        <p:sp>
          <p:nvSpPr>
            <p:cNvPr id="12" name="Rectangle 11">
              <a:hlinkClick r:id="rId7" action="ppaction://hlinksldjump"/>
            </p:cNvPr>
            <p:cNvSpPr/>
            <p:nvPr/>
          </p:nvSpPr>
          <p:spPr>
            <a:xfrm>
              <a:off x="673608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Portfolio</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3" name="Rectangle 12">
              <a:hlinkClick r:id="rId8" action="ppaction://hlinksldjump"/>
            </p:cNvPr>
            <p:cNvSpPr/>
            <p:nvPr/>
          </p:nvSpPr>
          <p:spPr>
            <a:xfrm>
              <a:off x="898144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grpSp>
      <p:sp>
        <p:nvSpPr>
          <p:cNvPr id="14" name="Rectangle 13"/>
          <p:cNvSpPr/>
          <p:nvPr/>
        </p:nvSpPr>
        <p:spPr>
          <a:xfrm>
            <a:off x="5015218" y="919726"/>
            <a:ext cx="2154980" cy="766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15" name="Rectangle 14">
            <a:hlinkClick r:id="" action="ppaction://hlinkshowjump?jump=endshow"/>
            <a:hlinkHover r:id="rId5" action="ppaction://hlinksldjump"/>
            <a:extLst>
              <a:ext uri="{FF2B5EF4-FFF2-40B4-BE49-F238E27FC236}">
                <a16:creationId xmlns:a16="http://schemas.microsoft.com/office/drawing/2014/main" id="{98EF1912-F42B-F848-B8EF-CC2B88B94965}"/>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graphicFrame>
        <p:nvGraphicFramePr>
          <p:cNvPr id="4" name="Table 3">
            <a:extLst>
              <a:ext uri="{FF2B5EF4-FFF2-40B4-BE49-F238E27FC236}">
                <a16:creationId xmlns:a16="http://schemas.microsoft.com/office/drawing/2014/main" id="{D3376BD2-97E9-B541-BE3D-B771030226A5}"/>
              </a:ext>
            </a:extLst>
          </p:cNvPr>
          <p:cNvGraphicFramePr>
            <a:graphicFrameLocks noGrp="1"/>
          </p:cNvGraphicFramePr>
          <p:nvPr>
            <p:extLst>
              <p:ext uri="{D42A27DB-BD31-4B8C-83A1-F6EECF244321}">
                <p14:modId xmlns:p14="http://schemas.microsoft.com/office/powerpoint/2010/main" val="1860221132"/>
              </p:ext>
            </p:extLst>
          </p:nvPr>
        </p:nvGraphicFramePr>
        <p:xfrm>
          <a:off x="7580601" y="2336258"/>
          <a:ext cx="3348655" cy="1554480"/>
        </p:xfrm>
        <a:graphic>
          <a:graphicData uri="http://schemas.openxmlformats.org/drawingml/2006/table">
            <a:tbl>
              <a:tblPr firstRow="1" bandRow="1">
                <a:tableStyleId>{72833802-FEF1-4C79-8D5D-14CF1EAF98D9}</a:tableStyleId>
              </a:tblPr>
              <a:tblGrid>
                <a:gridCol w="2397226">
                  <a:extLst>
                    <a:ext uri="{9D8B030D-6E8A-4147-A177-3AD203B41FA5}">
                      <a16:colId xmlns:a16="http://schemas.microsoft.com/office/drawing/2014/main" val="859551451"/>
                    </a:ext>
                  </a:extLst>
                </a:gridCol>
                <a:gridCol w="951429">
                  <a:extLst>
                    <a:ext uri="{9D8B030D-6E8A-4147-A177-3AD203B41FA5}">
                      <a16:colId xmlns:a16="http://schemas.microsoft.com/office/drawing/2014/main" val="2135465247"/>
                    </a:ext>
                  </a:extLst>
                </a:gridCol>
              </a:tblGrid>
              <a:tr h="165672">
                <a:tc>
                  <a:txBody>
                    <a:bodyPr/>
                    <a:lstStyle/>
                    <a:p>
                      <a:r>
                        <a:rPr lang="en-US" sz="1400" dirty="0">
                          <a:solidFill>
                            <a:schemeClr val="bg1"/>
                          </a:solidFill>
                        </a:rPr>
                        <a:t>Total No of Employees</a:t>
                      </a:r>
                    </a:p>
                  </a:txBody>
                  <a:tcPr/>
                </a:tc>
                <a:tc>
                  <a:txBody>
                    <a:bodyPr/>
                    <a:lstStyle/>
                    <a:p>
                      <a:pPr algn="ctr"/>
                      <a:r>
                        <a:rPr lang="en-US" sz="1600" dirty="0">
                          <a:solidFill>
                            <a:schemeClr val="bg1"/>
                          </a:solidFill>
                        </a:rPr>
                        <a:t>130 Nos </a:t>
                      </a:r>
                      <a:endParaRPr lang="en-US" dirty="0">
                        <a:solidFill>
                          <a:schemeClr val="bg1"/>
                        </a:solidFill>
                      </a:endParaRPr>
                    </a:p>
                  </a:txBody>
                  <a:tcPr/>
                </a:tc>
                <a:extLst>
                  <a:ext uri="{0D108BD9-81ED-4DB2-BD59-A6C34878D82A}">
                    <a16:rowId xmlns:a16="http://schemas.microsoft.com/office/drawing/2014/main" val="1984692235"/>
                  </a:ext>
                </a:extLst>
              </a:tr>
              <a:tr h="165672">
                <a:tc>
                  <a:txBody>
                    <a:bodyPr/>
                    <a:lstStyle/>
                    <a:p>
                      <a:r>
                        <a:rPr lang="en-US" sz="1400" dirty="0">
                          <a:solidFill>
                            <a:schemeClr val="bg1"/>
                          </a:solidFill>
                        </a:rPr>
                        <a:t>Engineers</a:t>
                      </a:r>
                    </a:p>
                  </a:txBody>
                  <a:tcPr/>
                </a:tc>
                <a:tc>
                  <a:txBody>
                    <a:bodyPr/>
                    <a:lstStyle/>
                    <a:p>
                      <a:pPr algn="ctr"/>
                      <a:r>
                        <a:rPr lang="en-US" sz="1400" dirty="0">
                          <a:solidFill>
                            <a:schemeClr val="bg1"/>
                          </a:solidFill>
                        </a:rPr>
                        <a:t>25</a:t>
                      </a:r>
                    </a:p>
                  </a:txBody>
                  <a:tcPr/>
                </a:tc>
                <a:extLst>
                  <a:ext uri="{0D108BD9-81ED-4DB2-BD59-A6C34878D82A}">
                    <a16:rowId xmlns:a16="http://schemas.microsoft.com/office/drawing/2014/main" val="2837080212"/>
                  </a:ext>
                </a:extLst>
              </a:tr>
              <a:tr h="165672">
                <a:tc>
                  <a:txBody>
                    <a:bodyPr/>
                    <a:lstStyle/>
                    <a:p>
                      <a:r>
                        <a:rPr lang="en-US" sz="1400" dirty="0">
                          <a:solidFill>
                            <a:schemeClr val="bg1"/>
                          </a:solidFill>
                        </a:rPr>
                        <a:t>Skilled Labour</a:t>
                      </a:r>
                    </a:p>
                  </a:txBody>
                  <a:tcPr/>
                </a:tc>
                <a:tc>
                  <a:txBody>
                    <a:bodyPr/>
                    <a:lstStyle/>
                    <a:p>
                      <a:pPr algn="ctr"/>
                      <a:r>
                        <a:rPr lang="en-US" sz="1400" dirty="0">
                          <a:solidFill>
                            <a:schemeClr val="bg1"/>
                          </a:solidFill>
                        </a:rPr>
                        <a:t>60</a:t>
                      </a:r>
                    </a:p>
                  </a:txBody>
                  <a:tcPr/>
                </a:tc>
                <a:extLst>
                  <a:ext uri="{0D108BD9-81ED-4DB2-BD59-A6C34878D82A}">
                    <a16:rowId xmlns:a16="http://schemas.microsoft.com/office/drawing/2014/main" val="3055364683"/>
                  </a:ext>
                </a:extLst>
              </a:tr>
              <a:tr h="1656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rPr>
                        <a:t>Unskilled Labour</a:t>
                      </a:r>
                    </a:p>
                  </a:txBody>
                  <a:tcPr/>
                </a:tc>
                <a:tc>
                  <a:txBody>
                    <a:bodyPr/>
                    <a:lstStyle/>
                    <a:p>
                      <a:pPr algn="ctr"/>
                      <a:r>
                        <a:rPr lang="en-US" sz="1400" dirty="0">
                          <a:solidFill>
                            <a:schemeClr val="bg1"/>
                          </a:solidFill>
                        </a:rPr>
                        <a:t>35</a:t>
                      </a:r>
                    </a:p>
                  </a:txBody>
                  <a:tcPr/>
                </a:tc>
                <a:extLst>
                  <a:ext uri="{0D108BD9-81ED-4DB2-BD59-A6C34878D82A}">
                    <a16:rowId xmlns:a16="http://schemas.microsoft.com/office/drawing/2014/main" val="3506865068"/>
                  </a:ext>
                </a:extLst>
              </a:tr>
              <a:tr h="165672">
                <a:tc>
                  <a:txBody>
                    <a:bodyPr/>
                    <a:lstStyle/>
                    <a:p>
                      <a:r>
                        <a:rPr lang="en-US" sz="1400" dirty="0">
                          <a:solidFill>
                            <a:schemeClr val="bg1"/>
                          </a:solidFill>
                        </a:rPr>
                        <a:t>Others</a:t>
                      </a:r>
                    </a:p>
                  </a:txBody>
                  <a:tcPr/>
                </a:tc>
                <a:tc>
                  <a:txBody>
                    <a:bodyPr/>
                    <a:lstStyle/>
                    <a:p>
                      <a:pPr algn="ctr"/>
                      <a:r>
                        <a:rPr lang="en-US" sz="1400" dirty="0">
                          <a:solidFill>
                            <a:schemeClr val="bg1"/>
                          </a:solidFill>
                        </a:rPr>
                        <a:t>10</a:t>
                      </a:r>
                    </a:p>
                  </a:txBody>
                  <a:tcPr/>
                </a:tc>
                <a:extLst>
                  <a:ext uri="{0D108BD9-81ED-4DB2-BD59-A6C34878D82A}">
                    <a16:rowId xmlns:a16="http://schemas.microsoft.com/office/drawing/2014/main" val="4178000310"/>
                  </a:ext>
                </a:extLst>
              </a:tr>
            </a:tbl>
          </a:graphicData>
        </a:graphic>
      </p:graphicFrame>
      <p:graphicFrame>
        <p:nvGraphicFramePr>
          <p:cNvPr id="18" name="Table 17">
            <a:extLst>
              <a:ext uri="{FF2B5EF4-FFF2-40B4-BE49-F238E27FC236}">
                <a16:creationId xmlns:a16="http://schemas.microsoft.com/office/drawing/2014/main" id="{30574668-DDF6-4740-82F4-81FB5CC6B598}"/>
              </a:ext>
            </a:extLst>
          </p:cNvPr>
          <p:cNvGraphicFramePr>
            <a:graphicFrameLocks noGrp="1"/>
          </p:cNvGraphicFramePr>
          <p:nvPr>
            <p:extLst>
              <p:ext uri="{D42A27DB-BD31-4B8C-83A1-F6EECF244321}">
                <p14:modId xmlns:p14="http://schemas.microsoft.com/office/powerpoint/2010/main" val="1578025319"/>
              </p:ext>
            </p:extLst>
          </p:nvPr>
        </p:nvGraphicFramePr>
        <p:xfrm>
          <a:off x="753456" y="1210339"/>
          <a:ext cx="5031427" cy="1584960"/>
        </p:xfrm>
        <a:graphic>
          <a:graphicData uri="http://schemas.openxmlformats.org/drawingml/2006/table">
            <a:tbl>
              <a:tblPr firstRow="1" bandRow="1">
                <a:tableStyleId>{72833802-FEF1-4C79-8D5D-14CF1EAF98D9}</a:tableStyleId>
              </a:tblPr>
              <a:tblGrid>
                <a:gridCol w="3385752">
                  <a:extLst>
                    <a:ext uri="{9D8B030D-6E8A-4147-A177-3AD203B41FA5}">
                      <a16:colId xmlns:a16="http://schemas.microsoft.com/office/drawing/2014/main" val="859551451"/>
                    </a:ext>
                  </a:extLst>
                </a:gridCol>
                <a:gridCol w="1645675">
                  <a:extLst>
                    <a:ext uri="{9D8B030D-6E8A-4147-A177-3AD203B41FA5}">
                      <a16:colId xmlns:a16="http://schemas.microsoft.com/office/drawing/2014/main" val="2135465247"/>
                    </a:ext>
                  </a:extLst>
                </a:gridCol>
              </a:tblGrid>
              <a:tr h="165672">
                <a:tc>
                  <a:txBody>
                    <a:bodyPr/>
                    <a:lstStyle/>
                    <a:p>
                      <a:r>
                        <a:rPr lang="en-US" sz="1400" dirty="0">
                          <a:solidFill>
                            <a:schemeClr val="bg1"/>
                          </a:solidFill>
                        </a:rPr>
                        <a:t>Capacity</a:t>
                      </a:r>
                    </a:p>
                  </a:txBody>
                  <a:tcPr/>
                </a:tc>
                <a:tc>
                  <a:txBody>
                    <a:bodyPr/>
                    <a:lstStyle/>
                    <a:p>
                      <a:pPr algn="ctr"/>
                      <a:r>
                        <a:rPr lang="en-US" sz="1600" dirty="0">
                          <a:solidFill>
                            <a:schemeClr val="bg1"/>
                          </a:solidFill>
                        </a:rPr>
                        <a:t>200 Tons/month </a:t>
                      </a:r>
                      <a:endParaRPr lang="en-US" dirty="0">
                        <a:solidFill>
                          <a:schemeClr val="bg1"/>
                        </a:solidFill>
                      </a:endParaRPr>
                    </a:p>
                  </a:txBody>
                  <a:tcPr/>
                </a:tc>
                <a:extLst>
                  <a:ext uri="{0D108BD9-81ED-4DB2-BD59-A6C34878D82A}">
                    <a16:rowId xmlns:a16="http://schemas.microsoft.com/office/drawing/2014/main" val="1984692235"/>
                  </a:ext>
                </a:extLst>
              </a:tr>
              <a:tr h="165672">
                <a:tc>
                  <a:txBody>
                    <a:bodyPr/>
                    <a:lstStyle/>
                    <a:p>
                      <a:r>
                        <a:rPr lang="en-IN" sz="1400" kern="1200" dirty="0">
                          <a:solidFill>
                            <a:schemeClr val="bg1"/>
                          </a:solidFill>
                          <a:latin typeface="+mn-lt"/>
                          <a:ea typeface="+mn-ea"/>
                          <a:cs typeface="+mn-cs"/>
                        </a:rPr>
                        <a:t>Project equipment Fabrication – pressure vessel, heat exchanger, column etc.</a:t>
                      </a:r>
                      <a:endParaRPr lang="en-US" sz="1400" kern="1200" dirty="0">
                        <a:solidFill>
                          <a:schemeClr val="bg1"/>
                        </a:solidFill>
                        <a:latin typeface="+mn-lt"/>
                        <a:ea typeface="+mn-ea"/>
                        <a:cs typeface="+mn-cs"/>
                      </a:endParaRPr>
                    </a:p>
                  </a:txBody>
                  <a:tcPr/>
                </a:tc>
                <a:tc>
                  <a:txBody>
                    <a:bodyPr/>
                    <a:lstStyle/>
                    <a:p>
                      <a:pPr algn="ctr"/>
                      <a:r>
                        <a:rPr lang="en-US" sz="1400" dirty="0">
                          <a:solidFill>
                            <a:schemeClr val="bg1"/>
                          </a:solidFill>
                        </a:rPr>
                        <a:t>50</a:t>
                      </a:r>
                    </a:p>
                  </a:txBody>
                  <a:tcPr/>
                </a:tc>
                <a:extLst>
                  <a:ext uri="{0D108BD9-81ED-4DB2-BD59-A6C34878D82A}">
                    <a16:rowId xmlns:a16="http://schemas.microsoft.com/office/drawing/2014/main" val="305536468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kern="1200" dirty="0">
                          <a:solidFill>
                            <a:schemeClr val="bg1"/>
                          </a:solidFill>
                          <a:latin typeface="+mn-lt"/>
                          <a:ea typeface="+mn-ea"/>
                          <a:cs typeface="+mn-cs"/>
                        </a:rPr>
                        <a:t>Structural work &amp; heavy equipment </a:t>
                      </a:r>
                      <a:br>
                        <a:rPr lang="en-IN" sz="1400" kern="1200" dirty="0">
                          <a:solidFill>
                            <a:schemeClr val="bg1"/>
                          </a:solidFill>
                          <a:latin typeface="+mn-lt"/>
                          <a:ea typeface="+mn-ea"/>
                          <a:cs typeface="+mn-cs"/>
                        </a:rPr>
                      </a:br>
                      <a:r>
                        <a:rPr lang="en-IN" sz="1400" kern="1200" dirty="0">
                          <a:solidFill>
                            <a:schemeClr val="bg1"/>
                          </a:solidFill>
                          <a:latin typeface="+mn-lt"/>
                          <a:ea typeface="+mn-ea"/>
                          <a:cs typeface="+mn-cs"/>
                        </a:rPr>
                        <a:t>fabrication work for Mining And </a:t>
                      </a:r>
                      <a:br>
                        <a:rPr lang="en-IN" sz="1400" kern="1200" dirty="0">
                          <a:solidFill>
                            <a:schemeClr val="bg1"/>
                          </a:solidFill>
                          <a:latin typeface="+mn-lt"/>
                          <a:ea typeface="+mn-ea"/>
                          <a:cs typeface="+mn-cs"/>
                        </a:rPr>
                      </a:br>
                      <a:r>
                        <a:rPr lang="en-IN" sz="1400" kern="1200" dirty="0">
                          <a:solidFill>
                            <a:schemeClr val="bg1"/>
                          </a:solidFill>
                          <a:latin typeface="+mn-lt"/>
                          <a:ea typeface="+mn-ea"/>
                          <a:cs typeface="+mn-cs"/>
                        </a:rPr>
                        <a:t>Construction Equipment Division.</a:t>
                      </a:r>
                      <a:endParaRPr lang="en-US" sz="1400" kern="1200" dirty="0">
                        <a:solidFill>
                          <a:schemeClr val="bg1"/>
                        </a:solidFill>
                        <a:latin typeface="+mn-lt"/>
                        <a:ea typeface="+mn-ea"/>
                        <a:cs typeface="+mn-cs"/>
                      </a:endParaRPr>
                    </a:p>
                  </a:txBody>
                  <a:tcPr/>
                </a:tc>
                <a:tc>
                  <a:txBody>
                    <a:bodyPr/>
                    <a:lstStyle/>
                    <a:p>
                      <a:pPr algn="ctr"/>
                      <a:r>
                        <a:rPr lang="en-US" sz="1400" dirty="0">
                          <a:solidFill>
                            <a:schemeClr val="bg1"/>
                          </a:solidFill>
                        </a:rPr>
                        <a:t>150</a:t>
                      </a:r>
                    </a:p>
                  </a:txBody>
                  <a:tcPr/>
                </a:tc>
                <a:extLst>
                  <a:ext uri="{0D108BD9-81ED-4DB2-BD59-A6C34878D82A}">
                    <a16:rowId xmlns:a16="http://schemas.microsoft.com/office/drawing/2014/main" val="3506865068"/>
                  </a:ext>
                </a:extLst>
              </a:tr>
            </a:tbl>
          </a:graphicData>
        </a:graphic>
      </p:graphicFrame>
      <p:graphicFrame>
        <p:nvGraphicFramePr>
          <p:cNvPr id="19" name="Table 18">
            <a:extLst>
              <a:ext uri="{FF2B5EF4-FFF2-40B4-BE49-F238E27FC236}">
                <a16:creationId xmlns:a16="http://schemas.microsoft.com/office/drawing/2014/main" id="{CAD7E072-CFCA-B141-B2EE-C7BDB5D1C77D}"/>
              </a:ext>
            </a:extLst>
          </p:cNvPr>
          <p:cNvGraphicFramePr>
            <a:graphicFrameLocks noGrp="1"/>
          </p:cNvGraphicFramePr>
          <p:nvPr>
            <p:extLst>
              <p:ext uri="{D42A27DB-BD31-4B8C-83A1-F6EECF244321}">
                <p14:modId xmlns:p14="http://schemas.microsoft.com/office/powerpoint/2010/main" val="179832769"/>
              </p:ext>
            </p:extLst>
          </p:nvPr>
        </p:nvGraphicFramePr>
        <p:xfrm>
          <a:off x="753456" y="3133440"/>
          <a:ext cx="3188619" cy="975750"/>
        </p:xfrm>
        <a:graphic>
          <a:graphicData uri="http://schemas.openxmlformats.org/drawingml/2006/table">
            <a:tbl>
              <a:tblPr firstRow="1" bandRow="1">
                <a:tableStyleId>{72833802-FEF1-4C79-8D5D-14CF1EAF98D9}</a:tableStyleId>
              </a:tblPr>
              <a:tblGrid>
                <a:gridCol w="1950310">
                  <a:extLst>
                    <a:ext uri="{9D8B030D-6E8A-4147-A177-3AD203B41FA5}">
                      <a16:colId xmlns:a16="http://schemas.microsoft.com/office/drawing/2014/main" val="859551451"/>
                    </a:ext>
                  </a:extLst>
                </a:gridCol>
                <a:gridCol w="1238309">
                  <a:extLst>
                    <a:ext uri="{9D8B030D-6E8A-4147-A177-3AD203B41FA5}">
                      <a16:colId xmlns:a16="http://schemas.microsoft.com/office/drawing/2014/main" val="2135465247"/>
                    </a:ext>
                  </a:extLst>
                </a:gridCol>
              </a:tblGrid>
              <a:tr h="346234">
                <a:tc>
                  <a:txBody>
                    <a:bodyPr/>
                    <a:lstStyle/>
                    <a:p>
                      <a:r>
                        <a:rPr lang="en-US" sz="1400" dirty="0">
                          <a:solidFill>
                            <a:schemeClr val="bg1"/>
                          </a:solidFill>
                        </a:rPr>
                        <a:t>Total Plant Area</a:t>
                      </a:r>
                    </a:p>
                  </a:txBody>
                  <a:tcPr/>
                </a:tc>
                <a:tc>
                  <a:txBody>
                    <a:bodyPr/>
                    <a:lstStyle/>
                    <a:p>
                      <a:pPr algn="ctr"/>
                      <a:r>
                        <a:rPr lang="en-US" sz="1600" dirty="0">
                          <a:solidFill>
                            <a:schemeClr val="bg1"/>
                          </a:solidFill>
                        </a:rPr>
                        <a:t>10740 SQM</a:t>
                      </a:r>
                      <a:endParaRPr lang="en-US" dirty="0">
                        <a:solidFill>
                          <a:schemeClr val="bg1"/>
                        </a:solidFill>
                      </a:endParaRPr>
                    </a:p>
                  </a:txBody>
                  <a:tcPr/>
                </a:tc>
                <a:extLst>
                  <a:ext uri="{0D108BD9-81ED-4DB2-BD59-A6C34878D82A}">
                    <a16:rowId xmlns:a16="http://schemas.microsoft.com/office/drawing/2014/main" val="1984692235"/>
                  </a:ext>
                </a:extLst>
              </a:tr>
              <a:tr h="314758">
                <a:tc>
                  <a:txBody>
                    <a:bodyPr/>
                    <a:lstStyle/>
                    <a:p>
                      <a:r>
                        <a:rPr lang="en-US" sz="1400" dirty="0">
                          <a:solidFill>
                            <a:schemeClr val="bg1"/>
                          </a:solidFill>
                        </a:rPr>
                        <a:t>Area Under Crane </a:t>
                      </a:r>
                    </a:p>
                  </a:txBody>
                  <a:tcPr/>
                </a:tc>
                <a:tc>
                  <a:txBody>
                    <a:bodyPr/>
                    <a:lstStyle/>
                    <a:p>
                      <a:pPr algn="ctr"/>
                      <a:r>
                        <a:rPr lang="en-US" sz="1400" dirty="0">
                          <a:solidFill>
                            <a:schemeClr val="bg1"/>
                          </a:solidFill>
                        </a:rPr>
                        <a:t>4830</a:t>
                      </a:r>
                    </a:p>
                  </a:txBody>
                  <a:tcPr/>
                </a:tc>
                <a:extLst>
                  <a:ext uri="{0D108BD9-81ED-4DB2-BD59-A6C34878D82A}">
                    <a16:rowId xmlns:a16="http://schemas.microsoft.com/office/drawing/2014/main" val="3055364683"/>
                  </a:ext>
                </a:extLst>
              </a:tr>
              <a:tr h="3147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rPr>
                        <a:t>Open Area</a:t>
                      </a:r>
                    </a:p>
                  </a:txBody>
                  <a:tcPr/>
                </a:tc>
                <a:tc>
                  <a:txBody>
                    <a:bodyPr/>
                    <a:lstStyle/>
                    <a:p>
                      <a:pPr algn="ctr"/>
                      <a:r>
                        <a:rPr lang="en-US" sz="1400" dirty="0">
                          <a:solidFill>
                            <a:schemeClr val="bg1"/>
                          </a:solidFill>
                        </a:rPr>
                        <a:t>5910</a:t>
                      </a:r>
                    </a:p>
                  </a:txBody>
                  <a:tcPr/>
                </a:tc>
                <a:extLst>
                  <a:ext uri="{0D108BD9-81ED-4DB2-BD59-A6C34878D82A}">
                    <a16:rowId xmlns:a16="http://schemas.microsoft.com/office/drawing/2014/main" val="3506865068"/>
                  </a:ext>
                </a:extLst>
              </a:tr>
            </a:tbl>
          </a:graphicData>
        </a:graphic>
      </p:graphicFrame>
      <p:graphicFrame>
        <p:nvGraphicFramePr>
          <p:cNvPr id="21" name="Table 20">
            <a:extLst>
              <a:ext uri="{FF2B5EF4-FFF2-40B4-BE49-F238E27FC236}">
                <a16:creationId xmlns:a16="http://schemas.microsoft.com/office/drawing/2014/main" id="{B9A7ECF7-22C4-F64C-AB1E-F2A89C2563A1}"/>
              </a:ext>
            </a:extLst>
          </p:cNvPr>
          <p:cNvGraphicFramePr>
            <a:graphicFrameLocks noGrp="1"/>
          </p:cNvGraphicFramePr>
          <p:nvPr>
            <p:extLst>
              <p:ext uri="{D42A27DB-BD31-4B8C-83A1-F6EECF244321}">
                <p14:modId xmlns:p14="http://schemas.microsoft.com/office/powerpoint/2010/main" val="712706923"/>
              </p:ext>
            </p:extLst>
          </p:nvPr>
        </p:nvGraphicFramePr>
        <p:xfrm>
          <a:off x="7580602" y="1229212"/>
          <a:ext cx="3188620" cy="944880"/>
        </p:xfrm>
        <a:graphic>
          <a:graphicData uri="http://schemas.openxmlformats.org/drawingml/2006/table">
            <a:tbl>
              <a:tblPr firstRow="1" bandRow="1">
                <a:tableStyleId>{72833802-FEF1-4C79-8D5D-14CF1EAF98D9}</a:tableStyleId>
              </a:tblPr>
              <a:tblGrid>
                <a:gridCol w="1950311">
                  <a:extLst>
                    <a:ext uri="{9D8B030D-6E8A-4147-A177-3AD203B41FA5}">
                      <a16:colId xmlns:a16="http://schemas.microsoft.com/office/drawing/2014/main" val="859551451"/>
                    </a:ext>
                  </a:extLst>
                </a:gridCol>
                <a:gridCol w="1238309">
                  <a:extLst>
                    <a:ext uri="{9D8B030D-6E8A-4147-A177-3AD203B41FA5}">
                      <a16:colId xmlns:a16="http://schemas.microsoft.com/office/drawing/2014/main" val="2135465247"/>
                    </a:ext>
                  </a:extLst>
                </a:gridCol>
              </a:tblGrid>
              <a:tr h="165672">
                <a:tc>
                  <a:txBody>
                    <a:bodyPr/>
                    <a:lstStyle/>
                    <a:p>
                      <a:r>
                        <a:rPr lang="en-US" sz="1400" dirty="0">
                          <a:solidFill>
                            <a:schemeClr val="bg1"/>
                          </a:solidFill>
                        </a:rPr>
                        <a:t>Cranes</a:t>
                      </a:r>
                    </a:p>
                  </a:txBody>
                  <a:tcPr/>
                </a:tc>
                <a:tc>
                  <a:txBody>
                    <a:bodyPr/>
                    <a:lstStyle/>
                    <a:p>
                      <a:pPr algn="ctr"/>
                      <a:r>
                        <a:rPr lang="en-US" sz="1600" dirty="0">
                          <a:solidFill>
                            <a:schemeClr val="bg1"/>
                          </a:solidFill>
                        </a:rPr>
                        <a:t>10 Nos</a:t>
                      </a:r>
                      <a:endParaRPr lang="en-US" dirty="0">
                        <a:solidFill>
                          <a:schemeClr val="bg1"/>
                        </a:solidFill>
                      </a:endParaRPr>
                    </a:p>
                  </a:txBody>
                  <a:tcPr/>
                </a:tc>
                <a:extLst>
                  <a:ext uri="{0D108BD9-81ED-4DB2-BD59-A6C34878D82A}">
                    <a16:rowId xmlns:a16="http://schemas.microsoft.com/office/drawing/2014/main" val="1984692235"/>
                  </a:ext>
                </a:extLst>
              </a:tr>
              <a:tr h="165672">
                <a:tc>
                  <a:txBody>
                    <a:bodyPr/>
                    <a:lstStyle/>
                    <a:p>
                      <a:r>
                        <a:rPr lang="en-US" sz="1400" dirty="0">
                          <a:solidFill>
                            <a:schemeClr val="bg1"/>
                          </a:solidFill>
                        </a:rPr>
                        <a:t>10 Tons </a:t>
                      </a:r>
                    </a:p>
                  </a:txBody>
                  <a:tcPr/>
                </a:tc>
                <a:tc>
                  <a:txBody>
                    <a:bodyPr/>
                    <a:lstStyle/>
                    <a:p>
                      <a:pPr algn="ctr"/>
                      <a:r>
                        <a:rPr lang="en-US" sz="1400" dirty="0">
                          <a:solidFill>
                            <a:schemeClr val="bg1"/>
                          </a:solidFill>
                        </a:rPr>
                        <a:t>7</a:t>
                      </a:r>
                    </a:p>
                  </a:txBody>
                  <a:tcPr/>
                </a:tc>
                <a:extLst>
                  <a:ext uri="{0D108BD9-81ED-4DB2-BD59-A6C34878D82A}">
                    <a16:rowId xmlns:a16="http://schemas.microsoft.com/office/drawing/2014/main" val="3055364683"/>
                  </a:ext>
                </a:extLst>
              </a:tr>
              <a:tr h="1656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rPr>
                        <a:t>5 Tons</a:t>
                      </a:r>
                    </a:p>
                  </a:txBody>
                  <a:tcPr/>
                </a:tc>
                <a:tc>
                  <a:txBody>
                    <a:bodyPr/>
                    <a:lstStyle/>
                    <a:p>
                      <a:pPr algn="ctr"/>
                      <a:r>
                        <a:rPr lang="en-US" sz="1400" dirty="0">
                          <a:solidFill>
                            <a:schemeClr val="bg1"/>
                          </a:solidFill>
                        </a:rPr>
                        <a:t>3</a:t>
                      </a:r>
                    </a:p>
                  </a:txBody>
                  <a:tcPr/>
                </a:tc>
                <a:extLst>
                  <a:ext uri="{0D108BD9-81ED-4DB2-BD59-A6C34878D82A}">
                    <a16:rowId xmlns:a16="http://schemas.microsoft.com/office/drawing/2014/main" val="3506865068"/>
                  </a:ext>
                </a:extLst>
              </a:tr>
            </a:tbl>
          </a:graphicData>
        </a:graphic>
      </p:graphicFrame>
      <p:sp>
        <p:nvSpPr>
          <p:cNvPr id="22" name="Rectangle 21">
            <a:extLst>
              <a:ext uri="{FF2B5EF4-FFF2-40B4-BE49-F238E27FC236}">
                <a16:creationId xmlns:a16="http://schemas.microsoft.com/office/drawing/2014/main" id="{20446AA8-C149-ED4E-875A-A22D87A5884F}"/>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3" name="TextBox 2">
            <a:extLst>
              <a:ext uri="{FF2B5EF4-FFF2-40B4-BE49-F238E27FC236}">
                <a16:creationId xmlns:a16="http://schemas.microsoft.com/office/drawing/2014/main" id="{0F352FF3-DEE5-BA4B-8739-325143E949C0}"/>
              </a:ext>
            </a:extLst>
          </p:cNvPr>
          <p:cNvSpPr txBox="1"/>
          <p:nvPr/>
        </p:nvSpPr>
        <p:spPr>
          <a:xfrm>
            <a:off x="598458" y="4447332"/>
            <a:ext cx="6504364" cy="2031325"/>
          </a:xfrm>
          <a:prstGeom prst="rect">
            <a:avLst/>
          </a:prstGeom>
          <a:noFill/>
        </p:spPr>
        <p:txBody>
          <a:bodyPr wrap="square" rtlCol="0">
            <a:spAutoFit/>
          </a:bodyPr>
          <a:lstStyle/>
          <a:p>
            <a:pPr marL="342900" indent="-342900">
              <a:buAutoNum type="arabicParenR"/>
            </a:pPr>
            <a:r>
              <a:rPr lang="en-US" dirty="0">
                <a:solidFill>
                  <a:schemeClr val="bg1"/>
                </a:solidFill>
              </a:rPr>
              <a:t>Plasma Cutting :</a:t>
            </a:r>
          </a:p>
          <a:p>
            <a:r>
              <a:rPr lang="en-US" dirty="0">
                <a:solidFill>
                  <a:schemeClr val="bg1"/>
                </a:solidFill>
              </a:rPr>
              <a:t>       3m X 12.5m SS – 50mm Thk, CS – 250mm Thk</a:t>
            </a:r>
          </a:p>
          <a:p>
            <a:endParaRPr lang="en-US" dirty="0">
              <a:solidFill>
                <a:schemeClr val="bg1"/>
              </a:solidFill>
            </a:endParaRPr>
          </a:p>
          <a:p>
            <a:r>
              <a:rPr lang="en-US" dirty="0">
                <a:solidFill>
                  <a:schemeClr val="bg1"/>
                </a:solidFill>
              </a:rPr>
              <a:t>2) Paint Booth –  4m X 4M X 15M long</a:t>
            </a:r>
          </a:p>
          <a:p>
            <a:endParaRPr lang="en-US" dirty="0">
              <a:solidFill>
                <a:schemeClr val="bg1"/>
              </a:solidFill>
            </a:endParaRPr>
          </a:p>
          <a:p>
            <a:r>
              <a:rPr lang="en-US" dirty="0">
                <a:solidFill>
                  <a:schemeClr val="bg1"/>
                </a:solidFill>
              </a:rPr>
              <a:t>3) Shot Blasting Booth –  4m X 4M X 15M long</a:t>
            </a:r>
          </a:p>
          <a:p>
            <a:endParaRPr lang="en-US" dirty="0">
              <a:solidFill>
                <a:schemeClr val="bg1"/>
              </a:solidFill>
            </a:endParaRPr>
          </a:p>
        </p:txBody>
      </p:sp>
      <p:graphicFrame>
        <p:nvGraphicFramePr>
          <p:cNvPr id="23" name="Chart 22">
            <a:extLst>
              <a:ext uri="{FF2B5EF4-FFF2-40B4-BE49-F238E27FC236}">
                <a16:creationId xmlns:a16="http://schemas.microsoft.com/office/drawing/2014/main" id="{14E6F297-63CE-3244-A2EB-33E54E7D6509}"/>
              </a:ext>
            </a:extLst>
          </p:cNvPr>
          <p:cNvGraphicFramePr>
            <a:graphicFrameLocks/>
          </p:cNvGraphicFramePr>
          <p:nvPr>
            <p:extLst>
              <p:ext uri="{D42A27DB-BD31-4B8C-83A1-F6EECF244321}">
                <p14:modId xmlns:p14="http://schemas.microsoft.com/office/powerpoint/2010/main" val="658485111"/>
              </p:ext>
            </p:extLst>
          </p:nvPr>
        </p:nvGraphicFramePr>
        <p:xfrm>
          <a:off x="6662724" y="3974241"/>
          <a:ext cx="4899026" cy="265861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6516506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29576"/>
            <a:ext cx="12192000" cy="6828423"/>
          </a:xfrm>
          <a:prstGeom prst="rect">
            <a:avLst/>
          </a:prstGeom>
        </p:spPr>
      </p:pic>
      <p:grpSp>
        <p:nvGrpSpPr>
          <p:cNvPr id="2" name="Group 1">
            <a:extLst>
              <a:ext uri="{FF2B5EF4-FFF2-40B4-BE49-F238E27FC236}">
                <a16:creationId xmlns:a16="http://schemas.microsoft.com/office/drawing/2014/main" id="{79DB26DF-88EF-E047-8DC0-C64689D485C8}"/>
              </a:ext>
            </a:extLst>
          </p:cNvPr>
          <p:cNvGrpSpPr/>
          <p:nvPr/>
        </p:nvGrpSpPr>
        <p:grpSpPr>
          <a:xfrm>
            <a:off x="531082" y="469626"/>
            <a:ext cx="11129836" cy="497149"/>
            <a:chOff x="0" y="469626"/>
            <a:chExt cx="11129836" cy="497149"/>
          </a:xfrm>
        </p:grpSpPr>
        <p:sp>
          <p:nvSpPr>
            <p:cNvPr id="6" name="Rectangle 5">
              <a:hlinkClick r:id="rId4" action="ppaction://hlinksldjump"/>
            </p:cNvPr>
            <p:cNvSpPr/>
            <p:nvPr/>
          </p:nvSpPr>
          <p:spPr>
            <a:xfrm>
              <a:off x="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10" name="Rectangle 9">
              <a:hlinkClick r:id="rId5" action="ppaction://hlinksldjump"/>
            </p:cNvPr>
            <p:cNvSpPr/>
            <p:nvPr/>
          </p:nvSpPr>
          <p:spPr>
            <a:xfrm>
              <a:off x="224536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11" name="Rectangle 10">
              <a:hlinkClick r:id="rId6" action="ppaction://hlinksldjump"/>
            </p:cNvPr>
            <p:cNvSpPr/>
            <p:nvPr/>
          </p:nvSpPr>
          <p:spPr>
            <a:xfrm>
              <a:off x="4490720"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Facility</a:t>
              </a:r>
              <a:endParaRPr lang="en-GB" sz="2000" dirty="0">
                <a:solidFill>
                  <a:schemeClr val="bg1"/>
                </a:solidFill>
                <a:latin typeface="Segoe UI Light" panose="020B0502040204020203" pitchFamily="34" charset="0"/>
              </a:endParaRPr>
            </a:p>
          </p:txBody>
        </p:sp>
        <p:sp>
          <p:nvSpPr>
            <p:cNvPr id="12" name="Rectangle 11">
              <a:hlinkClick r:id="rId7" action="ppaction://hlinksldjump"/>
            </p:cNvPr>
            <p:cNvSpPr/>
            <p:nvPr/>
          </p:nvSpPr>
          <p:spPr>
            <a:xfrm>
              <a:off x="673608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Portfolio</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3" name="Rectangle 12">
              <a:hlinkClick r:id="rId8" action="ppaction://hlinksldjump"/>
            </p:cNvPr>
            <p:cNvSpPr/>
            <p:nvPr/>
          </p:nvSpPr>
          <p:spPr>
            <a:xfrm>
              <a:off x="898144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grpSp>
      <p:sp>
        <p:nvSpPr>
          <p:cNvPr id="14" name="Rectangle 13"/>
          <p:cNvSpPr/>
          <p:nvPr/>
        </p:nvSpPr>
        <p:spPr>
          <a:xfrm>
            <a:off x="5015218" y="919726"/>
            <a:ext cx="2154980" cy="766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15" name="Rectangle 14">
            <a:hlinkClick r:id="" action="ppaction://hlinkshowjump?jump=endshow"/>
            <a:hlinkHover r:id="rId5" action="ppaction://hlinksldjump"/>
            <a:extLst>
              <a:ext uri="{FF2B5EF4-FFF2-40B4-BE49-F238E27FC236}">
                <a16:creationId xmlns:a16="http://schemas.microsoft.com/office/drawing/2014/main" id="{98EF1912-F42B-F848-B8EF-CC2B88B94965}"/>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2" name="Rectangle 21">
            <a:extLst>
              <a:ext uri="{FF2B5EF4-FFF2-40B4-BE49-F238E27FC236}">
                <a16:creationId xmlns:a16="http://schemas.microsoft.com/office/drawing/2014/main" id="{20446AA8-C149-ED4E-875A-A22D87A5884F}"/>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5" name="Rectangle 4">
            <a:extLst>
              <a:ext uri="{FF2B5EF4-FFF2-40B4-BE49-F238E27FC236}">
                <a16:creationId xmlns:a16="http://schemas.microsoft.com/office/drawing/2014/main" id="{1206E2D4-3A45-114D-A766-E696AF8AE3B2}"/>
              </a:ext>
            </a:extLst>
          </p:cNvPr>
          <p:cNvSpPr/>
          <p:nvPr/>
        </p:nvSpPr>
        <p:spPr>
          <a:xfrm>
            <a:off x="7927703" y="1346930"/>
            <a:ext cx="4166326" cy="4985980"/>
          </a:xfrm>
          <a:prstGeom prst="rect">
            <a:avLst/>
          </a:prstGeom>
        </p:spPr>
        <p:txBody>
          <a:bodyPr wrap="square">
            <a:spAutoFit/>
          </a:bodyPr>
          <a:lstStyle/>
          <a:p>
            <a:r>
              <a:rPr lang="en-IN" dirty="0">
                <a:solidFill>
                  <a:schemeClr val="bg1"/>
                </a:solidFill>
              </a:rPr>
              <a:t>FERMAT MAKE HMC</a:t>
            </a:r>
          </a:p>
          <a:p>
            <a:endParaRPr lang="en-IN" sz="1600" dirty="0">
              <a:solidFill>
                <a:schemeClr val="bg1"/>
              </a:solidFill>
            </a:endParaRPr>
          </a:p>
          <a:p>
            <a:r>
              <a:rPr lang="en-IN" sz="1600" dirty="0">
                <a:solidFill>
                  <a:schemeClr val="bg1"/>
                </a:solidFill>
              </a:rPr>
              <a:t>SIZE </a:t>
            </a:r>
          </a:p>
          <a:p>
            <a:r>
              <a:rPr lang="en-IN" sz="1600" dirty="0">
                <a:solidFill>
                  <a:schemeClr val="bg1"/>
                </a:solidFill>
              </a:rPr>
              <a:t>X-6100mm, Y-3000mm, Z- 2500mm, </a:t>
            </a:r>
          </a:p>
          <a:p>
            <a:endParaRPr lang="en-IN" dirty="0">
              <a:solidFill>
                <a:schemeClr val="bg1"/>
              </a:solidFill>
            </a:endParaRPr>
          </a:p>
          <a:p>
            <a:r>
              <a:rPr lang="en-IN" dirty="0">
                <a:solidFill>
                  <a:schemeClr val="bg1"/>
                </a:solidFill>
              </a:rPr>
              <a:t>SPINDLE DIA- 150mm</a:t>
            </a:r>
          </a:p>
          <a:p>
            <a:endParaRPr lang="en-IN" dirty="0">
              <a:solidFill>
                <a:schemeClr val="bg1"/>
              </a:solidFill>
            </a:endParaRPr>
          </a:p>
          <a:p>
            <a:r>
              <a:rPr lang="en-IN" dirty="0">
                <a:solidFill>
                  <a:schemeClr val="bg1"/>
                </a:solidFill>
              </a:rPr>
              <a:t>Ram(V Travel) - 700 mm  </a:t>
            </a:r>
          </a:p>
          <a:p>
            <a:endParaRPr lang="en-IN" dirty="0">
              <a:solidFill>
                <a:schemeClr val="bg1"/>
              </a:solidFill>
            </a:endParaRPr>
          </a:p>
          <a:p>
            <a:r>
              <a:rPr lang="en-IN" dirty="0">
                <a:solidFill>
                  <a:schemeClr val="bg1"/>
                </a:solidFill>
              </a:rPr>
              <a:t>SPINDLE STROKE(W travel) – 850mm, </a:t>
            </a:r>
          </a:p>
          <a:p>
            <a:endParaRPr lang="en-IN" dirty="0">
              <a:solidFill>
                <a:schemeClr val="bg1"/>
              </a:solidFill>
            </a:endParaRPr>
          </a:p>
          <a:p>
            <a:r>
              <a:rPr lang="en-IN" dirty="0">
                <a:solidFill>
                  <a:schemeClr val="bg1"/>
                </a:solidFill>
              </a:rPr>
              <a:t>ROTARY TABLE SIZE 2500 X 3500mm </a:t>
            </a:r>
          </a:p>
          <a:p>
            <a:endParaRPr lang="en-IN" dirty="0">
              <a:solidFill>
                <a:schemeClr val="bg1"/>
              </a:solidFill>
            </a:endParaRPr>
          </a:p>
          <a:p>
            <a:r>
              <a:rPr lang="en-IN" dirty="0">
                <a:solidFill>
                  <a:schemeClr val="bg1"/>
                </a:solidFill>
              </a:rPr>
              <a:t>LOADING CAP: 40 TON </a:t>
            </a:r>
          </a:p>
          <a:p>
            <a:endParaRPr lang="en-IN" dirty="0">
              <a:solidFill>
                <a:schemeClr val="bg1"/>
              </a:solidFill>
            </a:endParaRPr>
          </a:p>
          <a:p>
            <a:r>
              <a:rPr lang="en-IN" dirty="0">
                <a:solidFill>
                  <a:schemeClr val="bg1"/>
                </a:solidFill>
              </a:rPr>
              <a:t>CNC Control – Heidenhain TNC 640</a:t>
            </a:r>
          </a:p>
          <a:p>
            <a:endParaRPr lang="en-IN" dirty="0">
              <a:solidFill>
                <a:schemeClr val="bg1"/>
              </a:solidFill>
            </a:endParaRPr>
          </a:p>
          <a:p>
            <a:r>
              <a:rPr lang="en-IN" dirty="0">
                <a:solidFill>
                  <a:schemeClr val="bg1"/>
                </a:solidFill>
              </a:rPr>
              <a:t>Touch Probe – Heidenhain TS460</a:t>
            </a:r>
          </a:p>
        </p:txBody>
      </p:sp>
      <p:pic>
        <p:nvPicPr>
          <p:cNvPr id="7" name="Picture 6">
            <a:extLst>
              <a:ext uri="{FF2B5EF4-FFF2-40B4-BE49-F238E27FC236}">
                <a16:creationId xmlns:a16="http://schemas.microsoft.com/office/drawing/2014/main" id="{EB1A9B45-76BC-5141-B964-C9AAE40571DD}"/>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rot="5400000">
            <a:off x="1585987" y="590668"/>
            <a:ext cx="5757335" cy="6643438"/>
          </a:xfrm>
          <a:prstGeom prst="rect">
            <a:avLst/>
          </a:prstGeom>
        </p:spPr>
      </p:pic>
    </p:spTree>
    <p:extLst>
      <p:ext uri="{BB962C8B-B14F-4D97-AF65-F5344CB8AC3E}">
        <p14:creationId xmlns:p14="http://schemas.microsoft.com/office/powerpoint/2010/main" val="263938368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225519"/>
            <a:ext cx="12192000" cy="6632481"/>
          </a:xfrm>
          <a:prstGeom prst="rect">
            <a:avLst/>
          </a:prstGeom>
        </p:spPr>
      </p:pic>
      <p:grpSp>
        <p:nvGrpSpPr>
          <p:cNvPr id="2" name="Group 1">
            <a:extLst>
              <a:ext uri="{FF2B5EF4-FFF2-40B4-BE49-F238E27FC236}">
                <a16:creationId xmlns:a16="http://schemas.microsoft.com/office/drawing/2014/main" id="{79DB26DF-88EF-E047-8DC0-C64689D485C8}"/>
              </a:ext>
            </a:extLst>
          </p:cNvPr>
          <p:cNvGrpSpPr/>
          <p:nvPr/>
        </p:nvGrpSpPr>
        <p:grpSpPr>
          <a:xfrm>
            <a:off x="531082" y="469626"/>
            <a:ext cx="11129836" cy="497149"/>
            <a:chOff x="0" y="469626"/>
            <a:chExt cx="11129836" cy="497149"/>
          </a:xfrm>
        </p:grpSpPr>
        <p:sp>
          <p:nvSpPr>
            <p:cNvPr id="6" name="Rectangle 5">
              <a:hlinkClick r:id="rId4" action="ppaction://hlinksldjump"/>
            </p:cNvPr>
            <p:cNvSpPr/>
            <p:nvPr/>
          </p:nvSpPr>
          <p:spPr>
            <a:xfrm>
              <a:off x="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10" name="Rectangle 9">
              <a:hlinkClick r:id="rId5" action="ppaction://hlinksldjump"/>
            </p:cNvPr>
            <p:cNvSpPr/>
            <p:nvPr/>
          </p:nvSpPr>
          <p:spPr>
            <a:xfrm>
              <a:off x="224536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11" name="Rectangle 10">
              <a:hlinkClick r:id="rId6" action="ppaction://hlinksldjump"/>
            </p:cNvPr>
            <p:cNvSpPr/>
            <p:nvPr/>
          </p:nvSpPr>
          <p:spPr>
            <a:xfrm>
              <a:off x="4490720"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Facility</a:t>
              </a:r>
              <a:endParaRPr lang="en-GB" sz="2000" dirty="0">
                <a:solidFill>
                  <a:schemeClr val="bg1"/>
                </a:solidFill>
                <a:latin typeface="Segoe UI Light" panose="020B0502040204020203" pitchFamily="34" charset="0"/>
              </a:endParaRPr>
            </a:p>
          </p:txBody>
        </p:sp>
        <p:sp>
          <p:nvSpPr>
            <p:cNvPr id="12" name="Rectangle 11">
              <a:hlinkClick r:id="rId7" action="ppaction://hlinksldjump"/>
            </p:cNvPr>
            <p:cNvSpPr/>
            <p:nvPr/>
          </p:nvSpPr>
          <p:spPr>
            <a:xfrm>
              <a:off x="673608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Portfolio</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3" name="Rectangle 12">
              <a:hlinkClick r:id="rId8" action="ppaction://hlinksldjump"/>
            </p:cNvPr>
            <p:cNvSpPr/>
            <p:nvPr/>
          </p:nvSpPr>
          <p:spPr>
            <a:xfrm>
              <a:off x="898144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grpSp>
      <p:sp>
        <p:nvSpPr>
          <p:cNvPr id="14" name="Rectangle 13"/>
          <p:cNvSpPr/>
          <p:nvPr/>
        </p:nvSpPr>
        <p:spPr>
          <a:xfrm>
            <a:off x="5015218" y="919726"/>
            <a:ext cx="2154980" cy="766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15" name="Rectangle 14">
            <a:hlinkClick r:id="" action="ppaction://hlinkshowjump?jump=endshow"/>
            <a:hlinkHover r:id="rId5" action="ppaction://hlinksldjump"/>
            <a:extLst>
              <a:ext uri="{FF2B5EF4-FFF2-40B4-BE49-F238E27FC236}">
                <a16:creationId xmlns:a16="http://schemas.microsoft.com/office/drawing/2014/main" id="{98EF1912-F42B-F848-B8EF-CC2B88B94965}"/>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2" name="Rectangle 21">
            <a:extLst>
              <a:ext uri="{FF2B5EF4-FFF2-40B4-BE49-F238E27FC236}">
                <a16:creationId xmlns:a16="http://schemas.microsoft.com/office/drawing/2014/main" id="{20446AA8-C149-ED4E-875A-A22D87A5884F}"/>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24" name="Rectangle 23">
            <a:extLst>
              <a:ext uri="{FF2B5EF4-FFF2-40B4-BE49-F238E27FC236}">
                <a16:creationId xmlns:a16="http://schemas.microsoft.com/office/drawing/2014/main" id="{16C7E0D2-1AB8-6B4F-A0AF-D4DE9EF181B1}"/>
              </a:ext>
            </a:extLst>
          </p:cNvPr>
          <p:cNvSpPr/>
          <p:nvPr/>
        </p:nvSpPr>
        <p:spPr>
          <a:xfrm>
            <a:off x="7875686" y="1746149"/>
            <a:ext cx="4191257" cy="1477328"/>
          </a:xfrm>
          <a:prstGeom prst="rect">
            <a:avLst/>
          </a:prstGeom>
        </p:spPr>
        <p:txBody>
          <a:bodyPr wrap="square">
            <a:spAutoFit/>
          </a:bodyPr>
          <a:lstStyle/>
          <a:p>
            <a:r>
              <a:rPr lang="en-IN" dirty="0">
                <a:solidFill>
                  <a:schemeClr val="bg1"/>
                </a:solidFill>
              </a:rPr>
              <a:t>BFW make CNC Lathe</a:t>
            </a:r>
          </a:p>
          <a:p>
            <a:r>
              <a:rPr lang="en-IN" dirty="0">
                <a:solidFill>
                  <a:schemeClr val="bg1"/>
                </a:solidFill>
              </a:rPr>
              <a:t>Length Between Center 1000mm</a:t>
            </a:r>
          </a:p>
          <a:p>
            <a:r>
              <a:rPr lang="en-IN" dirty="0">
                <a:solidFill>
                  <a:schemeClr val="bg1"/>
                </a:solidFill>
              </a:rPr>
              <a:t>Dia - 550mm</a:t>
            </a:r>
          </a:p>
          <a:p>
            <a:r>
              <a:rPr lang="en-IN" dirty="0">
                <a:solidFill>
                  <a:schemeClr val="bg1"/>
                </a:solidFill>
              </a:rPr>
              <a:t>Chuck Dia - 400mm</a:t>
            </a:r>
          </a:p>
          <a:p>
            <a:r>
              <a:rPr lang="en-IN" dirty="0">
                <a:solidFill>
                  <a:schemeClr val="bg1"/>
                </a:solidFill>
              </a:rPr>
              <a:t>  </a:t>
            </a:r>
          </a:p>
        </p:txBody>
      </p:sp>
      <p:pic>
        <p:nvPicPr>
          <p:cNvPr id="16" name="Picture 15">
            <a:extLst>
              <a:ext uri="{FF2B5EF4-FFF2-40B4-BE49-F238E27FC236}">
                <a16:creationId xmlns:a16="http://schemas.microsoft.com/office/drawing/2014/main" id="{B0D246E2-5134-AD44-B618-FBA83C4276E3}"/>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395983" y="1082497"/>
            <a:ext cx="7354646" cy="5559565"/>
          </a:xfrm>
          <a:prstGeom prst="rect">
            <a:avLst/>
          </a:prstGeom>
        </p:spPr>
      </p:pic>
    </p:spTree>
    <p:extLst>
      <p:ext uri="{BB962C8B-B14F-4D97-AF65-F5344CB8AC3E}">
        <p14:creationId xmlns:p14="http://schemas.microsoft.com/office/powerpoint/2010/main" val="424939416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29576"/>
            <a:ext cx="12192000" cy="6828424"/>
          </a:xfrm>
          <a:prstGeom prst="rect">
            <a:avLst/>
          </a:prstGeom>
        </p:spPr>
      </p:pic>
      <p:grpSp>
        <p:nvGrpSpPr>
          <p:cNvPr id="2" name="Group 1">
            <a:extLst>
              <a:ext uri="{FF2B5EF4-FFF2-40B4-BE49-F238E27FC236}">
                <a16:creationId xmlns:a16="http://schemas.microsoft.com/office/drawing/2014/main" id="{79DB26DF-88EF-E047-8DC0-C64689D485C8}"/>
              </a:ext>
            </a:extLst>
          </p:cNvPr>
          <p:cNvGrpSpPr/>
          <p:nvPr/>
        </p:nvGrpSpPr>
        <p:grpSpPr>
          <a:xfrm>
            <a:off x="531082" y="469626"/>
            <a:ext cx="11129836" cy="497149"/>
            <a:chOff x="0" y="469626"/>
            <a:chExt cx="11129836" cy="497149"/>
          </a:xfrm>
        </p:grpSpPr>
        <p:sp>
          <p:nvSpPr>
            <p:cNvPr id="6" name="Rectangle 5">
              <a:hlinkClick r:id="rId4" action="ppaction://hlinksldjump"/>
            </p:cNvPr>
            <p:cNvSpPr/>
            <p:nvPr/>
          </p:nvSpPr>
          <p:spPr>
            <a:xfrm>
              <a:off x="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10" name="Rectangle 9">
              <a:hlinkClick r:id="rId5" action="ppaction://hlinksldjump"/>
            </p:cNvPr>
            <p:cNvSpPr/>
            <p:nvPr/>
          </p:nvSpPr>
          <p:spPr>
            <a:xfrm>
              <a:off x="224536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11" name="Rectangle 10">
              <a:hlinkClick r:id="rId6" action="ppaction://hlinksldjump"/>
            </p:cNvPr>
            <p:cNvSpPr/>
            <p:nvPr/>
          </p:nvSpPr>
          <p:spPr>
            <a:xfrm>
              <a:off x="4490720"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Facility</a:t>
              </a:r>
              <a:endParaRPr lang="en-GB" sz="2000" dirty="0">
                <a:solidFill>
                  <a:schemeClr val="bg1"/>
                </a:solidFill>
                <a:latin typeface="Segoe UI Light" panose="020B0502040204020203" pitchFamily="34" charset="0"/>
              </a:endParaRPr>
            </a:p>
          </p:txBody>
        </p:sp>
        <p:sp>
          <p:nvSpPr>
            <p:cNvPr id="12" name="Rectangle 11">
              <a:hlinkClick r:id="rId7" action="ppaction://hlinksldjump"/>
            </p:cNvPr>
            <p:cNvSpPr/>
            <p:nvPr/>
          </p:nvSpPr>
          <p:spPr>
            <a:xfrm>
              <a:off x="673608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Portfolio</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3" name="Rectangle 12">
              <a:hlinkClick r:id="rId8" action="ppaction://hlinksldjump"/>
            </p:cNvPr>
            <p:cNvSpPr/>
            <p:nvPr/>
          </p:nvSpPr>
          <p:spPr>
            <a:xfrm>
              <a:off x="898144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grpSp>
      <p:sp>
        <p:nvSpPr>
          <p:cNvPr id="14" name="Rectangle 13"/>
          <p:cNvSpPr/>
          <p:nvPr/>
        </p:nvSpPr>
        <p:spPr>
          <a:xfrm>
            <a:off x="5015218" y="919726"/>
            <a:ext cx="2154980" cy="766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15" name="Rectangle 14">
            <a:hlinkClick r:id="" action="ppaction://hlinkshowjump?jump=endshow"/>
            <a:hlinkHover r:id="rId5" action="ppaction://hlinksldjump"/>
            <a:extLst>
              <a:ext uri="{FF2B5EF4-FFF2-40B4-BE49-F238E27FC236}">
                <a16:creationId xmlns:a16="http://schemas.microsoft.com/office/drawing/2014/main" id="{98EF1912-F42B-F848-B8EF-CC2B88B94965}"/>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2" name="Rectangle 21">
            <a:extLst>
              <a:ext uri="{FF2B5EF4-FFF2-40B4-BE49-F238E27FC236}">
                <a16:creationId xmlns:a16="http://schemas.microsoft.com/office/drawing/2014/main" id="{20446AA8-C149-ED4E-875A-A22D87A5884F}"/>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16" name="Rectangle 15">
            <a:extLst>
              <a:ext uri="{FF2B5EF4-FFF2-40B4-BE49-F238E27FC236}">
                <a16:creationId xmlns:a16="http://schemas.microsoft.com/office/drawing/2014/main" id="{BB343F91-4A65-B649-8608-03BEA49DE309}"/>
              </a:ext>
            </a:extLst>
          </p:cNvPr>
          <p:cNvSpPr/>
          <p:nvPr/>
        </p:nvSpPr>
        <p:spPr>
          <a:xfrm>
            <a:off x="7442668" y="1098808"/>
            <a:ext cx="4665406" cy="1754326"/>
          </a:xfrm>
          <a:prstGeom prst="rect">
            <a:avLst/>
          </a:prstGeom>
        </p:spPr>
        <p:txBody>
          <a:bodyPr wrap="square">
            <a:spAutoFit/>
          </a:bodyPr>
          <a:lstStyle/>
          <a:p>
            <a:r>
              <a:rPr lang="en-IN" dirty="0">
                <a:solidFill>
                  <a:schemeClr val="bg1"/>
                </a:solidFill>
              </a:rPr>
              <a:t>HISION make VMC Model - GU6II</a:t>
            </a:r>
          </a:p>
          <a:p>
            <a:endParaRPr lang="en-IN" dirty="0">
              <a:solidFill>
                <a:schemeClr val="bg1"/>
              </a:solidFill>
            </a:endParaRPr>
          </a:p>
          <a:p>
            <a:r>
              <a:rPr lang="en-IN" dirty="0">
                <a:solidFill>
                  <a:schemeClr val="bg1"/>
                </a:solidFill>
              </a:rPr>
              <a:t>Size:	</a:t>
            </a:r>
          </a:p>
          <a:p>
            <a:r>
              <a:rPr lang="en-IN" dirty="0">
                <a:solidFill>
                  <a:schemeClr val="bg1"/>
                </a:solidFill>
              </a:rPr>
              <a:t>X-1500mm Y-850mm Z-700mm, </a:t>
            </a:r>
          </a:p>
          <a:p>
            <a:endParaRPr lang="en-IN" dirty="0">
              <a:solidFill>
                <a:schemeClr val="bg1"/>
              </a:solidFill>
            </a:endParaRPr>
          </a:p>
          <a:p>
            <a:r>
              <a:rPr lang="en-IN" dirty="0">
                <a:solidFill>
                  <a:schemeClr val="bg1"/>
                </a:solidFill>
              </a:rPr>
              <a:t>Table – 1500 mm X 850 mm With ATC and CTS</a:t>
            </a:r>
          </a:p>
        </p:txBody>
      </p:sp>
      <p:pic>
        <p:nvPicPr>
          <p:cNvPr id="4" name="Picture 3">
            <a:extLst>
              <a:ext uri="{FF2B5EF4-FFF2-40B4-BE49-F238E27FC236}">
                <a16:creationId xmlns:a16="http://schemas.microsoft.com/office/drawing/2014/main" id="{C2E01105-419E-BE40-93C4-F968A018EC41}"/>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26519" y="966775"/>
            <a:ext cx="7232224" cy="5424168"/>
          </a:xfrm>
          <a:prstGeom prst="rect">
            <a:avLst/>
          </a:prstGeom>
        </p:spPr>
      </p:pic>
    </p:spTree>
    <p:extLst>
      <p:ext uri="{BB962C8B-B14F-4D97-AF65-F5344CB8AC3E}">
        <p14:creationId xmlns:p14="http://schemas.microsoft.com/office/powerpoint/2010/main" val="34089111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10886" y="29576"/>
            <a:ext cx="12192000" cy="6828424"/>
          </a:xfrm>
          <a:prstGeom prst="rect">
            <a:avLst/>
          </a:prstGeom>
        </p:spPr>
      </p:pic>
      <p:grpSp>
        <p:nvGrpSpPr>
          <p:cNvPr id="2" name="Group 1">
            <a:extLst>
              <a:ext uri="{FF2B5EF4-FFF2-40B4-BE49-F238E27FC236}">
                <a16:creationId xmlns:a16="http://schemas.microsoft.com/office/drawing/2014/main" id="{79DB26DF-88EF-E047-8DC0-C64689D485C8}"/>
              </a:ext>
            </a:extLst>
          </p:cNvPr>
          <p:cNvGrpSpPr/>
          <p:nvPr/>
        </p:nvGrpSpPr>
        <p:grpSpPr>
          <a:xfrm>
            <a:off x="531082" y="469626"/>
            <a:ext cx="11129836" cy="497149"/>
            <a:chOff x="0" y="469626"/>
            <a:chExt cx="11129836" cy="497149"/>
          </a:xfrm>
        </p:grpSpPr>
        <p:sp>
          <p:nvSpPr>
            <p:cNvPr id="6" name="Rectangle 5">
              <a:hlinkClick r:id="rId4" action="ppaction://hlinksldjump"/>
            </p:cNvPr>
            <p:cNvSpPr/>
            <p:nvPr/>
          </p:nvSpPr>
          <p:spPr>
            <a:xfrm>
              <a:off x="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10" name="Rectangle 9">
              <a:hlinkClick r:id="rId5" action="ppaction://hlinksldjump"/>
            </p:cNvPr>
            <p:cNvSpPr/>
            <p:nvPr/>
          </p:nvSpPr>
          <p:spPr>
            <a:xfrm>
              <a:off x="224536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11" name="Rectangle 10">
              <a:hlinkClick r:id="rId6" action="ppaction://hlinksldjump"/>
            </p:cNvPr>
            <p:cNvSpPr/>
            <p:nvPr/>
          </p:nvSpPr>
          <p:spPr>
            <a:xfrm>
              <a:off x="4490720"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Facility</a:t>
              </a:r>
              <a:endParaRPr lang="en-GB" sz="2000" dirty="0">
                <a:solidFill>
                  <a:schemeClr val="bg1"/>
                </a:solidFill>
                <a:latin typeface="Segoe UI Light" panose="020B0502040204020203" pitchFamily="34" charset="0"/>
              </a:endParaRPr>
            </a:p>
          </p:txBody>
        </p:sp>
        <p:sp>
          <p:nvSpPr>
            <p:cNvPr id="12" name="Rectangle 11">
              <a:hlinkClick r:id="rId7" action="ppaction://hlinksldjump"/>
            </p:cNvPr>
            <p:cNvSpPr/>
            <p:nvPr/>
          </p:nvSpPr>
          <p:spPr>
            <a:xfrm>
              <a:off x="673608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Portfolio</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3" name="Rectangle 12">
              <a:hlinkClick r:id="rId8" action="ppaction://hlinksldjump"/>
            </p:cNvPr>
            <p:cNvSpPr/>
            <p:nvPr/>
          </p:nvSpPr>
          <p:spPr>
            <a:xfrm>
              <a:off x="898144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grpSp>
      <p:sp>
        <p:nvSpPr>
          <p:cNvPr id="14" name="Rectangle 13"/>
          <p:cNvSpPr/>
          <p:nvPr/>
        </p:nvSpPr>
        <p:spPr>
          <a:xfrm>
            <a:off x="5015218" y="919726"/>
            <a:ext cx="2154980" cy="766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15" name="Rectangle 14">
            <a:hlinkClick r:id="" action="ppaction://hlinkshowjump?jump=endshow"/>
            <a:hlinkHover r:id="rId5" action="ppaction://hlinksldjump"/>
            <a:extLst>
              <a:ext uri="{FF2B5EF4-FFF2-40B4-BE49-F238E27FC236}">
                <a16:creationId xmlns:a16="http://schemas.microsoft.com/office/drawing/2014/main" id="{98EF1912-F42B-F848-B8EF-CC2B88B94965}"/>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2" name="Rectangle 21">
            <a:extLst>
              <a:ext uri="{FF2B5EF4-FFF2-40B4-BE49-F238E27FC236}">
                <a16:creationId xmlns:a16="http://schemas.microsoft.com/office/drawing/2014/main" id="{20446AA8-C149-ED4E-875A-A22D87A5884F}"/>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16" name="Rectangle 15">
            <a:extLst>
              <a:ext uri="{FF2B5EF4-FFF2-40B4-BE49-F238E27FC236}">
                <a16:creationId xmlns:a16="http://schemas.microsoft.com/office/drawing/2014/main" id="{BB343F91-4A65-B649-8608-03BEA49DE309}"/>
              </a:ext>
            </a:extLst>
          </p:cNvPr>
          <p:cNvSpPr/>
          <p:nvPr/>
        </p:nvSpPr>
        <p:spPr>
          <a:xfrm>
            <a:off x="7548366" y="1346930"/>
            <a:ext cx="4665406" cy="1754326"/>
          </a:xfrm>
          <a:prstGeom prst="rect">
            <a:avLst/>
          </a:prstGeom>
        </p:spPr>
        <p:txBody>
          <a:bodyPr wrap="square">
            <a:spAutoFit/>
          </a:bodyPr>
          <a:lstStyle/>
          <a:p>
            <a:r>
              <a:rPr lang="en-IN" dirty="0">
                <a:solidFill>
                  <a:schemeClr val="bg1"/>
                </a:solidFill>
              </a:rPr>
              <a:t>HISION make VMC Model – 1000II</a:t>
            </a:r>
          </a:p>
          <a:p>
            <a:endParaRPr lang="en-IN" dirty="0">
              <a:solidFill>
                <a:schemeClr val="bg1"/>
              </a:solidFill>
            </a:endParaRPr>
          </a:p>
          <a:p>
            <a:r>
              <a:rPr lang="en-IN" dirty="0">
                <a:solidFill>
                  <a:schemeClr val="bg1"/>
                </a:solidFill>
              </a:rPr>
              <a:t>Size:	</a:t>
            </a:r>
          </a:p>
          <a:p>
            <a:r>
              <a:rPr lang="en-IN" dirty="0">
                <a:solidFill>
                  <a:schemeClr val="bg1"/>
                </a:solidFill>
              </a:rPr>
              <a:t>X-990mm Y-600mm Z-600mm, </a:t>
            </a:r>
          </a:p>
          <a:p>
            <a:endParaRPr lang="en-IN" dirty="0">
              <a:solidFill>
                <a:schemeClr val="bg1"/>
              </a:solidFill>
            </a:endParaRPr>
          </a:p>
          <a:p>
            <a:r>
              <a:rPr lang="en-IN" dirty="0">
                <a:solidFill>
                  <a:schemeClr val="bg1"/>
                </a:solidFill>
              </a:rPr>
              <a:t>Table – 1100 mm X 600 mm With ATC and CTS</a:t>
            </a:r>
          </a:p>
        </p:txBody>
      </p:sp>
      <p:pic>
        <p:nvPicPr>
          <p:cNvPr id="7" name="Picture 6">
            <a:extLst>
              <a:ext uri="{FF2B5EF4-FFF2-40B4-BE49-F238E27FC236}">
                <a16:creationId xmlns:a16="http://schemas.microsoft.com/office/drawing/2014/main" id="{A7E0CF1C-8105-3049-AE47-28765E5395C3}"/>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76453" y="1253034"/>
            <a:ext cx="7090709" cy="4840203"/>
          </a:xfrm>
          <a:prstGeom prst="rect">
            <a:avLst/>
          </a:prstGeom>
        </p:spPr>
      </p:pic>
    </p:spTree>
    <p:extLst>
      <p:ext uri="{BB962C8B-B14F-4D97-AF65-F5344CB8AC3E}">
        <p14:creationId xmlns:p14="http://schemas.microsoft.com/office/powerpoint/2010/main" val="120116226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106118</TotalTime>
  <Words>2237</Words>
  <Application>Microsoft Macintosh PowerPoint</Application>
  <PresentationFormat>Widescreen</PresentationFormat>
  <Paragraphs>901</Paragraphs>
  <Slides>43</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43</vt:i4>
      </vt:variant>
    </vt:vector>
  </HeadingPairs>
  <TitlesOfParts>
    <vt:vector size="55" baseType="lpstr">
      <vt:lpstr>Angsana New</vt:lpstr>
      <vt:lpstr>AR DESTINE</vt:lpstr>
      <vt:lpstr>Arial</vt:lpstr>
      <vt:lpstr>Calibri</vt:lpstr>
      <vt:lpstr>Calibri Light</vt:lpstr>
      <vt:lpstr>Roboto</vt:lpstr>
      <vt:lpstr>Segoe UI Light</vt:lpstr>
      <vt:lpstr>Stencil</vt:lpstr>
      <vt:lpstr>Swis721 BT Roman</vt:lpstr>
      <vt:lpstr>Swis721 Th BT Thin</vt:lpstr>
      <vt:lpstr>system-ui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One Skill</dc:creator>
  <cp:lastModifiedBy>Microsoft Office User</cp:lastModifiedBy>
  <cp:revision>378</cp:revision>
  <cp:lastPrinted>2021-09-28T09:49:51Z</cp:lastPrinted>
  <dcterms:created xsi:type="dcterms:W3CDTF">2015-04-26T07:58:21Z</dcterms:created>
  <dcterms:modified xsi:type="dcterms:W3CDTF">2023-07-18T06:25:05Z</dcterms:modified>
</cp:coreProperties>
</file>